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57" r:id="rId3"/>
    <p:sldId id="264" r:id="rId4"/>
    <p:sldId id="265" r:id="rId5"/>
    <p:sldId id="260" r:id="rId6"/>
    <p:sldId id="261" r:id="rId7"/>
    <p:sldId id="262" r:id="rId8"/>
    <p:sldId id="268" r:id="rId9"/>
    <p:sldId id="263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660"/>
  </p:normalViewPr>
  <p:slideViewPr>
    <p:cSldViewPr>
      <p:cViewPr varScale="1">
        <p:scale>
          <a:sx n="65" d="100"/>
          <a:sy n="65" d="100"/>
        </p:scale>
        <p:origin x="130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29699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9700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9701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9702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9703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9704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2970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DD07F2C-9F43-45B3-A3A3-06B4F506393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04270-18AD-4226-9A64-5D3D7F590C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14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B153D-5D71-454C-BDF5-3A7A0B819C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17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51F11-6D26-4A0A-8866-33831C9598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02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8D513-34BD-43E8-835D-3E37DE466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195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6FD3C-BAAB-413D-8FE0-0661BA85E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06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70208-4695-4E69-9E36-A9612FCA0C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83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B276E-A777-429D-B44B-885B726CAA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89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FCCAF-9C44-49E2-86D4-BD10E8FB83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83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06120-B55D-4D95-90C5-1036B24906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15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28FC2-854D-40EC-B1A5-A4D13E397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34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867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867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867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867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2867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 b="0">
                <a:latin typeface="Times New Roman" panose="02020603050405020304" pitchFamily="18" charset="0"/>
              </a:endParaRPr>
            </a:p>
          </p:txBody>
        </p:sp>
      </p:grp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endParaRPr lang="en-US" alt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/>
            </a:lvl1pPr>
          </a:lstStyle>
          <a:p>
            <a:endParaRPr lang="en-US" alt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/>
            </a:lvl1pPr>
          </a:lstStyle>
          <a:p>
            <a:fld id="{AED680EF-40E3-4804-A54F-12160FCD253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mp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err="1" smtClean="0"/>
              <a:t>Ch</a:t>
            </a:r>
            <a:r>
              <a:rPr lang="en-US" altLang="en-US" dirty="0" smtClean="0"/>
              <a:t> 2 – Solving Linear Inequalities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2.1-2.3 Writing, graphing and solving inequalities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smtClean="0"/>
              <a:t>4</a:t>
            </a: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Write an inequality that represents the graph.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76600"/>
            <a:ext cx="73152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3276600" y="3048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3505200" y="3124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581400" y="4572000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</a:rPr>
              <a:t>x &gt; -3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 try!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Write an inequality that represents the graph.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76600"/>
            <a:ext cx="73152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59436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H="1">
            <a:off x="2971800" y="31242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590800" y="48006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folHlink"/>
                </a:solidFill>
              </a:rPr>
              <a:t>x </a:t>
            </a:r>
            <a:r>
              <a:rPr lang="en-US" altLang="en-US" u="sng" dirty="0">
                <a:solidFill>
                  <a:schemeClr val="folHlink"/>
                </a:solidFill>
              </a:rPr>
              <a:t>&lt;</a:t>
            </a:r>
            <a:r>
              <a:rPr lang="en-US" altLang="en-US" dirty="0">
                <a:solidFill>
                  <a:schemeClr val="folHlink"/>
                </a:solidFill>
              </a:rPr>
              <a:t> </a:t>
            </a:r>
            <a:r>
              <a:rPr lang="en-US" altLang="en-US" dirty="0" smtClean="0">
                <a:solidFill>
                  <a:schemeClr val="folHlink"/>
                </a:solidFill>
              </a:rPr>
              <a:t>4</a:t>
            </a:r>
            <a:endParaRPr lang="en-US" altLang="en-U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solve inequalities using the same concepts that we learned in </a:t>
            </a:r>
            <a:r>
              <a:rPr lang="en-US" dirty="0" err="1" smtClean="0"/>
              <a:t>Ch</a:t>
            </a:r>
            <a:r>
              <a:rPr lang="en-US" dirty="0" smtClean="0"/>
              <a:t> 1. (distribute, combine like terms, simplify, inverse functions)</a:t>
            </a:r>
          </a:p>
          <a:p>
            <a:r>
              <a:rPr lang="en-US" dirty="0" smtClean="0"/>
              <a:t>New for inequalities – flip the sign when multiplying or dividing by a negative!</a:t>
            </a:r>
          </a:p>
        </p:txBody>
      </p:sp>
    </p:spTree>
    <p:extLst>
      <p:ext uri="{BB962C8B-B14F-4D97-AF65-F5344CB8AC3E}">
        <p14:creationId xmlns:p14="http://schemas.microsoft.com/office/powerpoint/2010/main" val="13953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573"/>
            <a:ext cx="8229600" cy="11430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−6≥−10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  +6       +6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−4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 bwMode="auto">
          <a:xfrm>
            <a:off x="457200" y="2743200"/>
            <a:ext cx="243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133600"/>
            <a:ext cx="52019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181600" y="195103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334000" y="1968345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320245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/>
              <a:t>Example 2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09600" y="4414963"/>
                <a:ext cx="4572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+8≤5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414963"/>
                <a:ext cx="4572000" cy="13849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 bwMode="auto">
          <a:xfrm>
            <a:off x="457200" y="5334000"/>
            <a:ext cx="243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342" y="4878860"/>
            <a:ext cx="52019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5334000" y="466668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H="1" flipV="1">
            <a:off x="3733800" y="4674541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2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573"/>
            <a:ext cx="8229600" cy="1143000"/>
          </a:xfrm>
        </p:spPr>
        <p:txBody>
          <a:bodyPr/>
          <a:lstStyle/>
          <a:p>
            <a:r>
              <a:rPr lang="en-US" dirty="0" smtClean="0"/>
              <a:t>You Try!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dirty="0" smtClean="0"/>
                  <a:t>1.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852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 bwMode="auto">
          <a:xfrm>
            <a:off x="457200" y="2743200"/>
            <a:ext cx="243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133600"/>
            <a:ext cx="52019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3810000" y="1951038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3962400" y="2041716"/>
            <a:ext cx="4973316" cy="40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09600" y="3555756"/>
                <a:ext cx="4572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−5&gt;3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      +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555756"/>
                <a:ext cx="4572000" cy="138499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 bwMode="auto">
          <a:xfrm>
            <a:off x="457200" y="4495800"/>
            <a:ext cx="2438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763" y="3936916"/>
            <a:ext cx="52019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8382000" y="3720711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8486142" y="3781226"/>
            <a:ext cx="55371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0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573"/>
            <a:ext cx="8229600" cy="1143000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&gt;−5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itle 1"/>
          <p:cNvSpPr txBox="1">
            <a:spLocks/>
          </p:cNvSpPr>
          <p:nvPr/>
        </p:nvSpPr>
        <p:spPr bwMode="auto">
          <a:xfrm>
            <a:off x="457200" y="3581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/>
              <a:t>Example 4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5800" y="4591583"/>
                <a:ext cx="1906356" cy="1292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91583"/>
                <a:ext cx="1906356" cy="129266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 bwMode="auto">
          <a:xfrm>
            <a:off x="990600" y="5029200"/>
            <a:ext cx="6483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1943778" y="5029200"/>
            <a:ext cx="6483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884" y="5219049"/>
            <a:ext cx="52019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Oval 5"/>
          <p:cNvSpPr>
            <a:spLocks noChangeArrowheads="1"/>
          </p:cNvSpPr>
          <p:nvPr/>
        </p:nvSpPr>
        <p:spPr bwMode="auto">
          <a:xfrm>
            <a:off x="3810000" y="502533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 flipH="1" flipV="1">
            <a:off x="3124200" y="5101536"/>
            <a:ext cx="838200" cy="71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" name="Picture 2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284" y="3074555"/>
            <a:ext cx="5109115" cy="594083"/>
          </a:xfrm>
          <a:prstGeom prst="rect">
            <a:avLst/>
          </a:prstGeom>
        </p:spPr>
      </p:pic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5105400" y="2991928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5215328" y="3071693"/>
            <a:ext cx="3116556" cy="28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8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573"/>
            <a:ext cx="8229600" cy="1143000"/>
          </a:xfrm>
        </p:spPr>
        <p:txBody>
          <a:bodyPr/>
          <a:lstStyle/>
          <a:p>
            <a:r>
              <a:rPr lang="en-US" dirty="0" smtClean="0"/>
              <a:t>Example 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      2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∗2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∗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i="1" dirty="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      −6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itle 1"/>
          <p:cNvSpPr txBox="1">
            <a:spLocks/>
          </p:cNvSpPr>
          <p:nvPr/>
        </p:nvSpPr>
        <p:spPr bwMode="auto">
          <a:xfrm>
            <a:off x="304800" y="3638271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0" dirty="0" smtClean="0"/>
              <a:t>Example 6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85800" y="4591583"/>
                <a:ext cx="2206117" cy="1292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</m:oMath>
                  </m:oMathPara>
                </a14:m>
                <a:endParaRPr lang="en-US" b="1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   −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endParaRPr lang="en-US" b="1" dirty="0" smtClean="0">
                  <a:solidFill>
                    <a:srgbClr val="FF0000"/>
                  </a:solidFill>
                </a:endParaRPr>
              </a:p>
              <a:p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91583"/>
                <a:ext cx="2206117" cy="129266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 bwMode="auto">
          <a:xfrm>
            <a:off x="990600" y="5029200"/>
            <a:ext cx="6483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1943778" y="5029200"/>
            <a:ext cx="6483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3886200" y="1334968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*When multiplying or dividing by a negative, you must flip the sign</a:t>
            </a:r>
            <a:endParaRPr lang="en-US" sz="2400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527" y="3267092"/>
            <a:ext cx="52019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706" y="5393585"/>
            <a:ext cx="520191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4495800" y="3071411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7543800" y="523791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H="1" flipV="1">
            <a:off x="3566706" y="3147610"/>
            <a:ext cx="9290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 flipV="1">
            <a:off x="7696200" y="5271931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6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573"/>
            <a:ext cx="8229600" cy="1143000"/>
          </a:xfrm>
        </p:spPr>
        <p:txBody>
          <a:bodyPr/>
          <a:lstStyle/>
          <a:p>
            <a:r>
              <a:rPr lang="en-US" dirty="0" smtClean="0"/>
              <a:t>You Try!- solve and graph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  1.    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3124200"/>
                <a:ext cx="180626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 smtClean="0"/>
                  <a:t>2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 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</m:t>
                    </m:r>
                  </m:oMath>
                </a14:m>
                <a:endParaRPr lang="en-US" b="1" dirty="0" smtClean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1806264" cy="430887"/>
              </a:xfrm>
              <a:prstGeom prst="rect">
                <a:avLst/>
              </a:prstGeom>
              <a:blipFill rotWithShape="0">
                <a:blip r:embed="rId3"/>
                <a:stretch>
                  <a:fillRect l="-12162" t="-25714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00725" y="4196675"/>
                <a:ext cx="1509196" cy="5725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 smtClean="0"/>
                  <a:t>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25" y="4196675"/>
                <a:ext cx="1509196" cy="572529"/>
              </a:xfrm>
              <a:prstGeom prst="rect">
                <a:avLst/>
              </a:prstGeom>
              <a:blipFill rotWithShape="0">
                <a:blip r:embed="rId4"/>
                <a:stretch>
                  <a:fillRect l="-14113" t="-11702" b="-20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725" y="5444520"/>
                <a:ext cx="22887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 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25" y="5444520"/>
                <a:ext cx="2288768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Inequalities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Mathematical sentences containing </a:t>
            </a:r>
            <a:r>
              <a:rPr lang="en-US" altLang="en-US" u="sng" dirty="0"/>
              <a:t>&lt;</a:t>
            </a:r>
            <a:r>
              <a:rPr lang="en-US" altLang="en-US" dirty="0"/>
              <a:t>, </a:t>
            </a:r>
            <a:r>
              <a:rPr lang="en-US" altLang="en-US" u="sng" dirty="0"/>
              <a:t>&gt;</a:t>
            </a:r>
            <a:r>
              <a:rPr lang="en-US" altLang="en-US" dirty="0"/>
              <a:t>, &lt; or </a:t>
            </a:r>
            <a:r>
              <a:rPr lang="en-US" altLang="en-US" dirty="0" smtClean="0"/>
              <a:t>&gt;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Writing Inequalities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686800" cy="4530725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/>
              <a:t>Example 1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/>
          </a:p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en-US" altLang="en-US"/>
              <a:t>A number </a:t>
            </a:r>
            <a:r>
              <a:rPr lang="en-US" altLang="en-US" i="1"/>
              <a:t>w</a:t>
            </a:r>
            <a:r>
              <a:rPr lang="en-US" altLang="en-US"/>
              <a:t> minus 3.5 is less than or equal to -2.</a:t>
            </a:r>
          </a:p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en-US" altLang="en-US"/>
              <a:t>3 is less than a number </a:t>
            </a:r>
            <a:r>
              <a:rPr lang="en-US" altLang="en-US" i="1"/>
              <a:t>n </a:t>
            </a:r>
            <a:r>
              <a:rPr lang="en-US" altLang="en-US"/>
              <a:t>plus 5.</a:t>
            </a:r>
          </a:p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en-US" altLang="en-US"/>
              <a:t>Zero is greater than or equal to twice a number </a:t>
            </a:r>
            <a:r>
              <a:rPr lang="en-US" altLang="en-US" i="1"/>
              <a:t>x</a:t>
            </a:r>
            <a:r>
              <a:rPr lang="en-US" altLang="en-US"/>
              <a:t> plus one.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133600" y="33528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chemeClr val="folHlink"/>
                </a:solidFill>
              </a:rPr>
              <a:t>w – 3.5 </a:t>
            </a:r>
            <a:r>
              <a:rPr lang="en-US" altLang="en-US" u="sng">
                <a:solidFill>
                  <a:schemeClr val="folHlink"/>
                </a:solidFill>
              </a:rPr>
              <a:t>&lt; </a:t>
            </a:r>
            <a:r>
              <a:rPr lang="en-US" altLang="en-US">
                <a:solidFill>
                  <a:schemeClr val="folHlink"/>
                </a:solidFill>
              </a:rPr>
              <a:t>-2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629400" y="38100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chemeClr val="folHlink"/>
                </a:solidFill>
              </a:rPr>
              <a:t>3 &lt; n + 5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267200" y="50292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chemeClr val="folHlink"/>
                </a:solidFill>
              </a:rPr>
              <a:t>0 </a:t>
            </a:r>
            <a:r>
              <a:rPr lang="en-US" altLang="en-US" u="sng">
                <a:solidFill>
                  <a:schemeClr val="folHlink"/>
                </a:solidFill>
              </a:rPr>
              <a:t>&gt; </a:t>
            </a:r>
            <a:r>
              <a:rPr lang="en-US" altLang="en-US">
                <a:solidFill>
                  <a:schemeClr val="folHlink"/>
                </a:solidFill>
              </a:rPr>
              <a:t>2x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/>
      <p:bldP spid="337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 try!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/>
              <a:t>1) A number </a:t>
            </a:r>
            <a:r>
              <a:rPr lang="en-US" altLang="en-US" i="1"/>
              <a:t>b</a:t>
            </a:r>
            <a:r>
              <a:rPr lang="en-US" altLang="en-US"/>
              <a:t> is fewer than 3.4.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/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en-US"/>
              <a:t>2) -7/10 is at least twice a number </a:t>
            </a:r>
            <a:r>
              <a:rPr lang="en-US" altLang="en-US" i="1"/>
              <a:t>k</a:t>
            </a:r>
            <a:r>
              <a:rPr lang="en-US" altLang="en-US"/>
              <a:t> minus 4.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362200" y="2362200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</a:rPr>
              <a:t>b &lt; 3.4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819400" y="4191000"/>
            <a:ext cx="342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</a:rPr>
              <a:t>-7/10 </a:t>
            </a:r>
            <a:r>
              <a:rPr lang="en-US" altLang="en-US" u="sng">
                <a:solidFill>
                  <a:schemeClr val="folHlink"/>
                </a:solidFill>
              </a:rPr>
              <a:t>&gt;</a:t>
            </a:r>
            <a:r>
              <a:rPr lang="en-US" altLang="en-US">
                <a:solidFill>
                  <a:schemeClr val="folHlink"/>
                </a:solidFill>
              </a:rPr>
              <a:t> 2k - 4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Graphing Inequalities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30725"/>
          </a:xfrm>
        </p:spPr>
        <p:txBody>
          <a:bodyPr/>
          <a:lstStyle/>
          <a:p>
            <a:r>
              <a:rPr lang="en-US" altLang="en-US"/>
              <a:t>A graph of an inequality with one variable is on a number line.</a:t>
            </a:r>
          </a:p>
          <a:p>
            <a:r>
              <a:rPr lang="en-US" altLang="en-US"/>
              <a:t>&lt;,&gt; are graphed using an open point since that number is not included as a solution.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r>
              <a:rPr lang="en-US" altLang="en-US" u="sng"/>
              <a:t>&lt;</a:t>
            </a:r>
            <a:r>
              <a:rPr lang="en-US" altLang="en-US"/>
              <a:t>, </a:t>
            </a:r>
            <a:r>
              <a:rPr lang="en-US" altLang="en-US" u="sng"/>
              <a:t>&gt;</a:t>
            </a:r>
            <a:r>
              <a:rPr lang="en-US" altLang="en-US"/>
              <a:t> are graphed using a closed point since that number is included as a solution.</a:t>
            </a:r>
            <a:endParaRPr lang="en-US" altLang="en-US" u="sng"/>
          </a:p>
        </p:txBody>
      </p:sp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133600" y="3733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514600" y="3886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7010400" y="3733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5410200" y="3886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209800" y="5410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590800" y="5562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7467600" y="5410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6019800" y="5562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 Graph x &lt; 2 on a number line.</a:t>
            </a:r>
          </a:p>
          <a:p>
            <a:pPr lvl="1"/>
            <a:r>
              <a:rPr lang="en-US" altLang="en-US" dirty="0" smtClean="0"/>
              <a:t>X is less than 2</a:t>
            </a:r>
          </a:p>
          <a:p>
            <a:pPr lvl="1"/>
            <a:r>
              <a:rPr lang="en-US" altLang="en-US" dirty="0" smtClean="0"/>
              <a:t>The answer does not include 2 so use an open circle, then shade the numbers that are less</a:t>
            </a: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 algn="ctr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67200"/>
            <a:ext cx="72390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5105400" y="41148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>
            <a:off x="1752600" y="41910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</a:t>
            </a:r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Graph x </a:t>
            </a:r>
            <a:r>
              <a:rPr lang="en-US" altLang="en-US" u="sng" dirty="0"/>
              <a:t>&gt;</a:t>
            </a:r>
            <a:r>
              <a:rPr lang="en-US" altLang="en-US" dirty="0"/>
              <a:t> -3 on a number line.</a:t>
            </a:r>
          </a:p>
          <a:p>
            <a:pPr lvl="1"/>
            <a:r>
              <a:rPr lang="en-US" altLang="en-US" dirty="0" smtClean="0"/>
              <a:t>X is greater than or equal to -3</a:t>
            </a:r>
          </a:p>
          <a:p>
            <a:pPr lvl="1"/>
            <a:r>
              <a:rPr lang="en-US" altLang="en-US" dirty="0" smtClean="0"/>
              <a:t>The answer does include -3 so use a closed circle and shade the numbers that are greater</a:t>
            </a: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91000"/>
            <a:ext cx="73152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352800" y="4038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3505200" y="41148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4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Graph </a:t>
            </a:r>
            <a:r>
              <a:rPr lang="en-US" altLang="en-US" dirty="0" smtClean="0"/>
              <a:t>-7 </a:t>
            </a:r>
            <a:r>
              <a:rPr lang="en-US" altLang="en-US" u="sng" dirty="0"/>
              <a:t>&gt;</a:t>
            </a:r>
            <a:r>
              <a:rPr lang="en-US" altLang="en-US" dirty="0"/>
              <a:t> x</a:t>
            </a:r>
            <a:r>
              <a:rPr lang="en-US" altLang="en-US" dirty="0" smtClean="0"/>
              <a:t> </a:t>
            </a:r>
            <a:r>
              <a:rPr lang="en-US" altLang="en-US" dirty="0"/>
              <a:t>on a number line.</a:t>
            </a:r>
          </a:p>
          <a:p>
            <a:pPr lvl="1"/>
            <a:r>
              <a:rPr lang="en-US" altLang="en-US" dirty="0" smtClean="0"/>
              <a:t>Read the inequality from the x</a:t>
            </a:r>
          </a:p>
          <a:p>
            <a:pPr lvl="1"/>
            <a:r>
              <a:rPr lang="en-US" altLang="en-US" dirty="0" smtClean="0"/>
              <a:t>X is less than or equal to -7</a:t>
            </a:r>
          </a:p>
          <a:p>
            <a:pPr lvl="1"/>
            <a:r>
              <a:rPr lang="en-US" altLang="en-US" dirty="0" smtClean="0"/>
              <a:t>The answer includes -7 so use a closed circle and shade the numbers that are less</a:t>
            </a: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91000"/>
            <a:ext cx="731520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1768839" y="406358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H="1">
            <a:off x="762000" y="413978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You try!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1600201"/>
                <a:ext cx="8229600" cy="1752600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 smtClean="0"/>
                  <a:t>1. Graph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 &lt; 8 </m:t>
                    </m:r>
                  </m:oMath>
                </a14:m>
                <a:r>
                  <a:rPr lang="en-US" altLang="en-US" dirty="0"/>
                  <a:t>on a number line.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en-US" altLang="en-US" dirty="0"/>
              </a:p>
              <a:p>
                <a:pPr>
                  <a:buFont typeface="Wingdings" panose="05000000000000000000" pitchFamily="2" charset="2"/>
                  <a:buNone/>
                </a:pPr>
                <a:endParaRPr lang="en-US" altLang="en-US" dirty="0"/>
              </a:p>
              <a:p>
                <a:pPr>
                  <a:buFont typeface="Wingdings" panose="05000000000000000000" pitchFamily="2" charset="2"/>
                  <a:buNone/>
                </a:pPr>
                <a:endParaRPr lang="en-US" altLang="en-US" dirty="0"/>
              </a:p>
            </p:txBody>
          </p:sp>
        </mc:Choice>
        <mc:Fallback xmlns="">
          <p:sp>
            <p:nvSpPr>
              <p:cNvPr id="32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1"/>
                <a:ext cx="8229600" cy="1752600"/>
              </a:xfrm>
              <a:blipFill rotWithShape="0">
                <a:blip r:embed="rId2"/>
                <a:stretch>
                  <a:fillRect l="-1852" t="-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381" y="2570319"/>
            <a:ext cx="6853238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7462603" y="2362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H="1" flipV="1">
            <a:off x="3352800" y="2438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458449" y="3173569"/>
                <a:ext cx="8229600" cy="1752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¡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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b="0" dirty="0"/>
                  <a:t>2</a:t>
                </a:r>
                <a:r>
                  <a:rPr lang="en-US" altLang="en-US" b="0" dirty="0" smtClean="0"/>
                  <a:t>. Graph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−4 &lt; 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b="0" dirty="0" smtClean="0"/>
                  <a:t>on a number line.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en-US" b="0" dirty="0" smtClean="0"/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en-US" b="0" dirty="0" smtClean="0"/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en-US" b="0" dirty="0"/>
              </a:p>
            </p:txBody>
          </p:sp>
        </mc:Choice>
        <mc:Fallback xmlns=""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8449" y="3173569"/>
                <a:ext cx="8229600" cy="1752600"/>
              </a:xfrm>
              <a:prstGeom prst="rect">
                <a:avLst/>
              </a:prstGeom>
              <a:blipFill rotWithShape="0">
                <a:blip r:embed="rId4"/>
                <a:stretch>
                  <a:fillRect l="-1852" t="-45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4906234"/>
                <a:ext cx="8229600" cy="1752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¡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l"/>
                  <a:defRPr sz="2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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en-US" b="0" dirty="0"/>
                  <a:t>3</a:t>
                </a:r>
                <a:r>
                  <a:rPr lang="en-US" altLang="en-US" b="0" dirty="0" smtClean="0"/>
                  <a:t>. Graph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alt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b="0" dirty="0" smtClean="0"/>
                  <a:t> on a number line.</a:t>
                </a:r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en-US" b="0" dirty="0" smtClean="0"/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en-US" b="0" dirty="0" smtClean="0"/>
              </a:p>
              <a:p>
                <a:pPr eaLnBrk="1" hangingPunct="1">
                  <a:buFont typeface="Wingdings" panose="05000000000000000000" pitchFamily="2" charset="2"/>
                  <a:buNone/>
                </a:pPr>
                <a:endParaRPr lang="en-US" altLang="en-US" b="0" dirty="0"/>
              </a:p>
            </p:txBody>
          </p:sp>
        </mc:Choice>
        <mc:Fallback xmlns="">
          <p:sp>
            <p:nvSpPr>
              <p:cNvPr id="8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4906234"/>
                <a:ext cx="8229600" cy="1752600"/>
              </a:xfrm>
              <a:prstGeom prst="rect">
                <a:avLst/>
              </a:prstGeom>
              <a:blipFill rotWithShape="0">
                <a:blip r:embed="rId5"/>
                <a:stretch>
                  <a:fillRect l="-1852" t="-45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653" y="4170857"/>
            <a:ext cx="6853238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781" y="6086813"/>
            <a:ext cx="6853238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2971800" y="3999719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3124200" y="4011769"/>
            <a:ext cx="4724400" cy="269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7241498" y="5934413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V="1">
            <a:off x="7393214" y="5934413"/>
            <a:ext cx="91077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  <p:bldP spid="32774" grpId="0" animBg="1"/>
      <p:bldP spid="11" grpId="0" animBg="1"/>
      <p:bldP spid="12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1715</TotalTime>
  <Words>535</Words>
  <Application>Microsoft Office PowerPoint</Application>
  <PresentationFormat>On-screen Show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Cambria Math</vt:lpstr>
      <vt:lpstr>Times New Roman</vt:lpstr>
      <vt:lpstr>Wingdings</vt:lpstr>
      <vt:lpstr>Watermark</vt:lpstr>
      <vt:lpstr>Ch 2 – Solving Linear Inequalities</vt:lpstr>
      <vt:lpstr>Inequalities</vt:lpstr>
      <vt:lpstr>Writing Inequalities</vt:lpstr>
      <vt:lpstr>You try!</vt:lpstr>
      <vt:lpstr>Graphing Inequalities</vt:lpstr>
      <vt:lpstr>Example 2</vt:lpstr>
      <vt:lpstr>Example 3</vt:lpstr>
      <vt:lpstr>Example 4</vt:lpstr>
      <vt:lpstr>You try!</vt:lpstr>
      <vt:lpstr>Example 4</vt:lpstr>
      <vt:lpstr>You try!</vt:lpstr>
      <vt:lpstr>Solving Equations</vt:lpstr>
      <vt:lpstr>Example 1</vt:lpstr>
      <vt:lpstr>You Try!</vt:lpstr>
      <vt:lpstr>Example 3</vt:lpstr>
      <vt:lpstr>Example 5</vt:lpstr>
      <vt:lpstr>You Try!- solve and graph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 Inequalities and Their Graphs</dc:title>
  <dc:creator>Administrator</dc:creator>
  <cp:lastModifiedBy>Tina Martin</cp:lastModifiedBy>
  <cp:revision>20</cp:revision>
  <dcterms:created xsi:type="dcterms:W3CDTF">2009-05-01T17:57:21Z</dcterms:created>
  <dcterms:modified xsi:type="dcterms:W3CDTF">2019-10-23T21:21:45Z</dcterms:modified>
</cp:coreProperties>
</file>