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2" r:id="rId2"/>
    <p:sldId id="263" r:id="rId3"/>
    <p:sldId id="267" r:id="rId4"/>
    <p:sldId id="277" r:id="rId5"/>
    <p:sldId id="282" r:id="rId6"/>
    <p:sldId id="283" r:id="rId7"/>
    <p:sldId id="279" r:id="rId8"/>
    <p:sldId id="280" r:id="rId9"/>
    <p:sldId id="281" r:id="rId10"/>
    <p:sldId id="276" r:id="rId11"/>
    <p:sldId id="274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5FF"/>
    <a:srgbClr val="B7E1CB"/>
    <a:srgbClr val="A3D9BD"/>
    <a:srgbClr val="33CCCC"/>
    <a:srgbClr val="FF0000"/>
    <a:srgbClr val="006699"/>
    <a:srgbClr val="FFFF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2" autoAdjust="0"/>
    <p:restoredTop sz="93412" autoAdjust="0"/>
  </p:normalViewPr>
  <p:slideViewPr>
    <p:cSldViewPr snapToGrid="0">
      <p:cViewPr varScale="1">
        <p:scale>
          <a:sx n="64" d="100"/>
          <a:sy n="64" d="100"/>
        </p:scale>
        <p:origin x="14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2866196-C74E-4E71-A87C-4E4EDE037D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95CB55B-D658-4FE7-AAF1-BCE77C4D88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73D76A0-312D-418B-BBF8-E9EFCA9E427D}" type="slidenum">
              <a:rPr lang="en-US" altLang="en-US" sz="1200">
                <a:latin typeface="Arial" panose="020B0604020202020204" pitchFamily="34" charset="0"/>
              </a:rPr>
              <a:pPr eaLnBrk="1" hangingPunct="1"/>
              <a:t>12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81732-0B39-4762-B59A-F59060748C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398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76888-09DF-4087-B27A-C10FA5B377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1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B8D69-39FE-4A54-A7E8-46481731B8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930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3E6E54-2559-456B-AE30-C1D72C4136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93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AB1405-A6EC-4A8F-B9D0-710829766E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25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20CFEC-4960-4E34-ACE4-1037CA67D3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437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1B8DB-65EB-4288-92DD-E007E33B2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23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5D3AD-7A84-411B-8861-F40E0FAA72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08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167A94-0CB6-4ADD-B725-E564F1E0EF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420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9A37E-9858-477D-885E-DAC82FB7BF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45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DB87FD-EC4A-48F9-A94C-9E2BA491AD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29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247B9EC5-08FF-4CC8-ABEE-827043C475E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282700" y="4938713"/>
            <a:ext cx="6704013" cy="1681162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400" b="1" i="1" u="sng"/>
              <a:t>Learn</a:t>
            </a:r>
            <a:r>
              <a:rPr lang="en-US" altLang="en-US" sz="4400"/>
              <a:t> to create and interpret scatter plots.</a:t>
            </a:r>
            <a:r>
              <a:rPr lang="en-US" altLang="en-US" sz="32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051" name="Text Box 14"/>
          <p:cNvSpPr txBox="1">
            <a:spLocks noChangeArrowheads="1"/>
          </p:cNvSpPr>
          <p:nvPr/>
        </p:nvSpPr>
        <p:spPr bwMode="auto">
          <a:xfrm>
            <a:off x="547688" y="608013"/>
            <a:ext cx="8334375" cy="1200150"/>
          </a:xfrm>
          <a:prstGeom prst="rect">
            <a:avLst/>
          </a:prstGeom>
          <a:solidFill>
            <a:srgbClr val="0000FF"/>
          </a:solidFill>
          <a:ln w="76200">
            <a:solidFill>
              <a:srgbClr val="0000FF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rgbClr val="FFFF00"/>
                </a:solidFill>
                <a:latin typeface="Kristen ITC" panose="03050502040202030202" pitchFamily="66" charset="0"/>
              </a:rPr>
              <a:t>    Scatter Plots</a:t>
            </a:r>
          </a:p>
        </p:txBody>
      </p:sp>
      <p:pic>
        <p:nvPicPr>
          <p:cNvPr id="2052" name="Picture 16" descr="playing_in_leave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363" y="1795463"/>
            <a:ext cx="466725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828800"/>
            <a:ext cx="82375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Use the data to predict how much a worker will earn in tips in 10 hours.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3500" y="469900"/>
            <a:ext cx="90805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>
                <a:solidFill>
                  <a:srgbClr val="3365FF"/>
                </a:solidFill>
                <a:latin typeface="Arial Black" panose="020B0A04020102020204" pitchFamily="34" charset="0"/>
              </a:rPr>
              <a:t>Using a Scatter plot to Make Predictions</a:t>
            </a:r>
          </a:p>
        </p:txBody>
      </p:sp>
      <p:pic>
        <p:nvPicPr>
          <p:cNvPr id="11268" name="Picture 10" descr="4_7examp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2647950"/>
            <a:ext cx="84169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9" name="Picture 11" descr="4_7examp3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3567113"/>
            <a:ext cx="2730500" cy="26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3771900" y="4165600"/>
            <a:ext cx="49498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According to the graph, a worker will earn approximately $24 in tips in 10 hours.</a:t>
            </a:r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V="1">
            <a:off x="3027363" y="4144963"/>
            <a:ext cx="0" cy="1503362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1463675" y="4154488"/>
            <a:ext cx="1554163" cy="3175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57200" y="1504950"/>
            <a:ext cx="82375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Use the data to predict how many circuit boards a worker will assemble in 10 hours.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3500" y="474663"/>
            <a:ext cx="9080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u="sng">
                <a:solidFill>
                  <a:srgbClr val="3365FF"/>
                </a:solidFill>
                <a:latin typeface="Arial Black" panose="020B0A04020102020204" pitchFamily="34" charset="0"/>
              </a:rPr>
              <a:t>Try This</a:t>
            </a:r>
            <a:endParaRPr lang="en-US" altLang="en-US" sz="2800">
              <a:solidFill>
                <a:srgbClr val="3365FF"/>
              </a:solidFill>
              <a:latin typeface="Arial Black" panose="020B0A04020102020204" pitchFamily="34" charset="0"/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4422775" y="4619625"/>
            <a:ext cx="44926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According to the graph, a worker will assemble approximately 10 circuit boards in 10 hours.</a:t>
            </a:r>
          </a:p>
        </p:txBody>
      </p:sp>
      <p:graphicFrame>
        <p:nvGraphicFramePr>
          <p:cNvPr id="30977" name="Group 257"/>
          <p:cNvGraphicFramePr>
            <a:graphicFrameLocks noGrp="1"/>
          </p:cNvGraphicFramePr>
          <p:nvPr/>
        </p:nvGraphicFramePr>
        <p:xfrm>
          <a:off x="4511675" y="2686050"/>
          <a:ext cx="4333875" cy="1646238"/>
        </p:xfrm>
        <a:graphic>
          <a:graphicData uri="http://schemas.openxmlformats.org/drawingml/2006/table">
            <a:tbl>
              <a:tblPr/>
              <a:tblGrid>
                <a:gridCol w="222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31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Hours Worked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1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Circuit Board Assemblies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2316" name="Group 229"/>
          <p:cNvGrpSpPr>
            <a:grpSpLocks/>
          </p:cNvGrpSpPr>
          <p:nvPr/>
        </p:nvGrpSpPr>
        <p:grpSpPr bwMode="auto">
          <a:xfrm>
            <a:off x="1311275" y="2822575"/>
            <a:ext cx="2655888" cy="2273300"/>
            <a:chOff x="496" y="2504"/>
            <a:chExt cx="1451" cy="1432"/>
          </a:xfrm>
        </p:grpSpPr>
        <p:sp>
          <p:nvSpPr>
            <p:cNvPr id="12329" name="Rectangle 165"/>
            <p:cNvSpPr>
              <a:spLocks noChangeAspect="1" noChangeArrowheads="1"/>
            </p:cNvSpPr>
            <p:nvPr/>
          </p:nvSpPr>
          <p:spPr bwMode="auto">
            <a:xfrm>
              <a:off x="496" y="2504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0" name="Rectangle 166"/>
            <p:cNvSpPr>
              <a:spLocks noChangeAspect="1" noChangeArrowheads="1"/>
            </p:cNvSpPr>
            <p:nvPr/>
          </p:nvSpPr>
          <p:spPr bwMode="auto">
            <a:xfrm>
              <a:off x="677" y="2504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1" name="Rectangle 167"/>
            <p:cNvSpPr>
              <a:spLocks noChangeAspect="1" noChangeArrowheads="1"/>
            </p:cNvSpPr>
            <p:nvPr/>
          </p:nvSpPr>
          <p:spPr bwMode="auto">
            <a:xfrm>
              <a:off x="859" y="2504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2" name="Rectangle 168"/>
            <p:cNvSpPr>
              <a:spLocks noChangeAspect="1" noChangeArrowheads="1"/>
            </p:cNvSpPr>
            <p:nvPr/>
          </p:nvSpPr>
          <p:spPr bwMode="auto">
            <a:xfrm>
              <a:off x="1040" y="2504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3" name="Rectangle 169"/>
            <p:cNvSpPr>
              <a:spLocks noChangeAspect="1" noChangeArrowheads="1"/>
            </p:cNvSpPr>
            <p:nvPr/>
          </p:nvSpPr>
          <p:spPr bwMode="auto">
            <a:xfrm>
              <a:off x="1222" y="2504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4" name="Rectangle 170"/>
            <p:cNvSpPr>
              <a:spLocks noChangeAspect="1" noChangeArrowheads="1"/>
            </p:cNvSpPr>
            <p:nvPr/>
          </p:nvSpPr>
          <p:spPr bwMode="auto">
            <a:xfrm>
              <a:off x="1403" y="2504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5" name="Rectangle 171"/>
            <p:cNvSpPr>
              <a:spLocks noChangeAspect="1" noChangeArrowheads="1"/>
            </p:cNvSpPr>
            <p:nvPr/>
          </p:nvSpPr>
          <p:spPr bwMode="auto">
            <a:xfrm>
              <a:off x="1584" y="2504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6" name="Rectangle 172"/>
            <p:cNvSpPr>
              <a:spLocks noChangeAspect="1" noChangeArrowheads="1"/>
            </p:cNvSpPr>
            <p:nvPr/>
          </p:nvSpPr>
          <p:spPr bwMode="auto">
            <a:xfrm>
              <a:off x="1766" y="2504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7" name="Rectangle 173"/>
            <p:cNvSpPr>
              <a:spLocks noChangeAspect="1" noChangeArrowheads="1"/>
            </p:cNvSpPr>
            <p:nvPr/>
          </p:nvSpPr>
          <p:spPr bwMode="auto">
            <a:xfrm>
              <a:off x="496" y="2683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8" name="Rectangle 174"/>
            <p:cNvSpPr>
              <a:spLocks noChangeAspect="1" noChangeArrowheads="1"/>
            </p:cNvSpPr>
            <p:nvPr/>
          </p:nvSpPr>
          <p:spPr bwMode="auto">
            <a:xfrm>
              <a:off x="677" y="2683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9" name="Rectangle 175"/>
            <p:cNvSpPr>
              <a:spLocks noChangeAspect="1" noChangeArrowheads="1"/>
            </p:cNvSpPr>
            <p:nvPr/>
          </p:nvSpPr>
          <p:spPr bwMode="auto">
            <a:xfrm>
              <a:off x="859" y="2683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0" name="Rectangle 176"/>
            <p:cNvSpPr>
              <a:spLocks noChangeAspect="1" noChangeArrowheads="1"/>
            </p:cNvSpPr>
            <p:nvPr/>
          </p:nvSpPr>
          <p:spPr bwMode="auto">
            <a:xfrm>
              <a:off x="1040" y="2683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1" name="Rectangle 177"/>
            <p:cNvSpPr>
              <a:spLocks noChangeAspect="1" noChangeArrowheads="1"/>
            </p:cNvSpPr>
            <p:nvPr/>
          </p:nvSpPr>
          <p:spPr bwMode="auto">
            <a:xfrm>
              <a:off x="1222" y="2683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2" name="Rectangle 178"/>
            <p:cNvSpPr>
              <a:spLocks noChangeAspect="1" noChangeArrowheads="1"/>
            </p:cNvSpPr>
            <p:nvPr/>
          </p:nvSpPr>
          <p:spPr bwMode="auto">
            <a:xfrm>
              <a:off x="1403" y="2683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3" name="Rectangle 179"/>
            <p:cNvSpPr>
              <a:spLocks noChangeAspect="1" noChangeArrowheads="1"/>
            </p:cNvSpPr>
            <p:nvPr/>
          </p:nvSpPr>
          <p:spPr bwMode="auto">
            <a:xfrm>
              <a:off x="1584" y="2683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4" name="Rectangle 180"/>
            <p:cNvSpPr>
              <a:spLocks noChangeAspect="1" noChangeArrowheads="1"/>
            </p:cNvSpPr>
            <p:nvPr/>
          </p:nvSpPr>
          <p:spPr bwMode="auto">
            <a:xfrm>
              <a:off x="1766" y="2683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5" name="Rectangle 181"/>
            <p:cNvSpPr>
              <a:spLocks noChangeAspect="1" noChangeArrowheads="1"/>
            </p:cNvSpPr>
            <p:nvPr/>
          </p:nvSpPr>
          <p:spPr bwMode="auto">
            <a:xfrm>
              <a:off x="496" y="2862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6" name="Rectangle 182"/>
            <p:cNvSpPr>
              <a:spLocks noChangeAspect="1" noChangeArrowheads="1"/>
            </p:cNvSpPr>
            <p:nvPr/>
          </p:nvSpPr>
          <p:spPr bwMode="auto">
            <a:xfrm>
              <a:off x="677" y="2862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7" name="Rectangle 183"/>
            <p:cNvSpPr>
              <a:spLocks noChangeAspect="1" noChangeArrowheads="1"/>
            </p:cNvSpPr>
            <p:nvPr/>
          </p:nvSpPr>
          <p:spPr bwMode="auto">
            <a:xfrm>
              <a:off x="859" y="2862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8" name="Rectangle 184"/>
            <p:cNvSpPr>
              <a:spLocks noChangeAspect="1" noChangeArrowheads="1"/>
            </p:cNvSpPr>
            <p:nvPr/>
          </p:nvSpPr>
          <p:spPr bwMode="auto">
            <a:xfrm>
              <a:off x="1040" y="2862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9" name="Rectangle 185"/>
            <p:cNvSpPr>
              <a:spLocks noChangeAspect="1" noChangeArrowheads="1"/>
            </p:cNvSpPr>
            <p:nvPr/>
          </p:nvSpPr>
          <p:spPr bwMode="auto">
            <a:xfrm>
              <a:off x="1222" y="2862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50" name="Rectangle 186"/>
            <p:cNvSpPr>
              <a:spLocks noChangeAspect="1" noChangeArrowheads="1"/>
            </p:cNvSpPr>
            <p:nvPr/>
          </p:nvSpPr>
          <p:spPr bwMode="auto">
            <a:xfrm>
              <a:off x="1403" y="2862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51" name="Rectangle 187"/>
            <p:cNvSpPr>
              <a:spLocks noChangeAspect="1" noChangeArrowheads="1"/>
            </p:cNvSpPr>
            <p:nvPr/>
          </p:nvSpPr>
          <p:spPr bwMode="auto">
            <a:xfrm>
              <a:off x="1584" y="2862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52" name="Rectangle 188"/>
            <p:cNvSpPr>
              <a:spLocks noChangeAspect="1" noChangeArrowheads="1"/>
            </p:cNvSpPr>
            <p:nvPr/>
          </p:nvSpPr>
          <p:spPr bwMode="auto">
            <a:xfrm>
              <a:off x="1766" y="2862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53" name="Rectangle 189"/>
            <p:cNvSpPr>
              <a:spLocks noChangeAspect="1" noChangeArrowheads="1"/>
            </p:cNvSpPr>
            <p:nvPr/>
          </p:nvSpPr>
          <p:spPr bwMode="auto">
            <a:xfrm>
              <a:off x="496" y="3041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54" name="Rectangle 190"/>
            <p:cNvSpPr>
              <a:spLocks noChangeAspect="1" noChangeArrowheads="1"/>
            </p:cNvSpPr>
            <p:nvPr/>
          </p:nvSpPr>
          <p:spPr bwMode="auto">
            <a:xfrm>
              <a:off x="677" y="3041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55" name="Rectangle 191"/>
            <p:cNvSpPr>
              <a:spLocks noChangeAspect="1" noChangeArrowheads="1"/>
            </p:cNvSpPr>
            <p:nvPr/>
          </p:nvSpPr>
          <p:spPr bwMode="auto">
            <a:xfrm>
              <a:off x="859" y="3041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56" name="Rectangle 192"/>
            <p:cNvSpPr>
              <a:spLocks noChangeAspect="1" noChangeArrowheads="1"/>
            </p:cNvSpPr>
            <p:nvPr/>
          </p:nvSpPr>
          <p:spPr bwMode="auto">
            <a:xfrm>
              <a:off x="1040" y="3041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57" name="Rectangle 193"/>
            <p:cNvSpPr>
              <a:spLocks noChangeAspect="1" noChangeArrowheads="1"/>
            </p:cNvSpPr>
            <p:nvPr/>
          </p:nvSpPr>
          <p:spPr bwMode="auto">
            <a:xfrm>
              <a:off x="1222" y="3041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58" name="Rectangle 194"/>
            <p:cNvSpPr>
              <a:spLocks noChangeAspect="1" noChangeArrowheads="1"/>
            </p:cNvSpPr>
            <p:nvPr/>
          </p:nvSpPr>
          <p:spPr bwMode="auto">
            <a:xfrm>
              <a:off x="1403" y="3041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59" name="Rectangle 195"/>
            <p:cNvSpPr>
              <a:spLocks noChangeAspect="1" noChangeArrowheads="1"/>
            </p:cNvSpPr>
            <p:nvPr/>
          </p:nvSpPr>
          <p:spPr bwMode="auto">
            <a:xfrm>
              <a:off x="1584" y="3041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60" name="Rectangle 196"/>
            <p:cNvSpPr>
              <a:spLocks noChangeAspect="1" noChangeArrowheads="1"/>
            </p:cNvSpPr>
            <p:nvPr/>
          </p:nvSpPr>
          <p:spPr bwMode="auto">
            <a:xfrm>
              <a:off x="1766" y="3041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61" name="Rectangle 197"/>
            <p:cNvSpPr>
              <a:spLocks noChangeAspect="1" noChangeArrowheads="1"/>
            </p:cNvSpPr>
            <p:nvPr/>
          </p:nvSpPr>
          <p:spPr bwMode="auto">
            <a:xfrm>
              <a:off x="496" y="3220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62" name="Rectangle 198"/>
            <p:cNvSpPr>
              <a:spLocks noChangeAspect="1" noChangeArrowheads="1"/>
            </p:cNvSpPr>
            <p:nvPr/>
          </p:nvSpPr>
          <p:spPr bwMode="auto">
            <a:xfrm>
              <a:off x="677" y="3220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63" name="Rectangle 199"/>
            <p:cNvSpPr>
              <a:spLocks noChangeAspect="1" noChangeArrowheads="1"/>
            </p:cNvSpPr>
            <p:nvPr/>
          </p:nvSpPr>
          <p:spPr bwMode="auto">
            <a:xfrm>
              <a:off x="859" y="3220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64" name="Rectangle 200"/>
            <p:cNvSpPr>
              <a:spLocks noChangeAspect="1" noChangeArrowheads="1"/>
            </p:cNvSpPr>
            <p:nvPr/>
          </p:nvSpPr>
          <p:spPr bwMode="auto">
            <a:xfrm>
              <a:off x="1040" y="3220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65" name="Rectangle 201"/>
            <p:cNvSpPr>
              <a:spLocks noChangeAspect="1" noChangeArrowheads="1"/>
            </p:cNvSpPr>
            <p:nvPr/>
          </p:nvSpPr>
          <p:spPr bwMode="auto">
            <a:xfrm>
              <a:off x="1222" y="3220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66" name="Rectangle 202"/>
            <p:cNvSpPr>
              <a:spLocks noChangeAspect="1" noChangeArrowheads="1"/>
            </p:cNvSpPr>
            <p:nvPr/>
          </p:nvSpPr>
          <p:spPr bwMode="auto">
            <a:xfrm>
              <a:off x="1403" y="3220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67" name="Rectangle 203"/>
            <p:cNvSpPr>
              <a:spLocks noChangeAspect="1" noChangeArrowheads="1"/>
            </p:cNvSpPr>
            <p:nvPr/>
          </p:nvSpPr>
          <p:spPr bwMode="auto">
            <a:xfrm>
              <a:off x="1584" y="3220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68" name="Rectangle 204"/>
            <p:cNvSpPr>
              <a:spLocks noChangeAspect="1" noChangeArrowheads="1"/>
            </p:cNvSpPr>
            <p:nvPr/>
          </p:nvSpPr>
          <p:spPr bwMode="auto">
            <a:xfrm>
              <a:off x="1766" y="3220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69" name="Rectangle 205"/>
            <p:cNvSpPr>
              <a:spLocks noChangeAspect="1" noChangeArrowheads="1"/>
            </p:cNvSpPr>
            <p:nvPr/>
          </p:nvSpPr>
          <p:spPr bwMode="auto">
            <a:xfrm>
              <a:off x="496" y="3399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70" name="Rectangle 206"/>
            <p:cNvSpPr>
              <a:spLocks noChangeAspect="1" noChangeArrowheads="1"/>
            </p:cNvSpPr>
            <p:nvPr/>
          </p:nvSpPr>
          <p:spPr bwMode="auto">
            <a:xfrm>
              <a:off x="677" y="3399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71" name="Rectangle 207"/>
            <p:cNvSpPr>
              <a:spLocks noChangeAspect="1" noChangeArrowheads="1"/>
            </p:cNvSpPr>
            <p:nvPr/>
          </p:nvSpPr>
          <p:spPr bwMode="auto">
            <a:xfrm>
              <a:off x="859" y="3399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72" name="Rectangle 208"/>
            <p:cNvSpPr>
              <a:spLocks noChangeAspect="1" noChangeArrowheads="1"/>
            </p:cNvSpPr>
            <p:nvPr/>
          </p:nvSpPr>
          <p:spPr bwMode="auto">
            <a:xfrm>
              <a:off x="1040" y="3399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73" name="Rectangle 209"/>
            <p:cNvSpPr>
              <a:spLocks noChangeAspect="1" noChangeArrowheads="1"/>
            </p:cNvSpPr>
            <p:nvPr/>
          </p:nvSpPr>
          <p:spPr bwMode="auto">
            <a:xfrm>
              <a:off x="1222" y="3399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74" name="Rectangle 210"/>
            <p:cNvSpPr>
              <a:spLocks noChangeAspect="1" noChangeArrowheads="1"/>
            </p:cNvSpPr>
            <p:nvPr/>
          </p:nvSpPr>
          <p:spPr bwMode="auto">
            <a:xfrm>
              <a:off x="1403" y="3399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75" name="Rectangle 211"/>
            <p:cNvSpPr>
              <a:spLocks noChangeAspect="1" noChangeArrowheads="1"/>
            </p:cNvSpPr>
            <p:nvPr/>
          </p:nvSpPr>
          <p:spPr bwMode="auto">
            <a:xfrm>
              <a:off x="1584" y="3399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76" name="Rectangle 212"/>
            <p:cNvSpPr>
              <a:spLocks noChangeAspect="1" noChangeArrowheads="1"/>
            </p:cNvSpPr>
            <p:nvPr/>
          </p:nvSpPr>
          <p:spPr bwMode="auto">
            <a:xfrm>
              <a:off x="1766" y="3399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77" name="Rectangle 213"/>
            <p:cNvSpPr>
              <a:spLocks noChangeAspect="1" noChangeArrowheads="1"/>
            </p:cNvSpPr>
            <p:nvPr/>
          </p:nvSpPr>
          <p:spPr bwMode="auto">
            <a:xfrm>
              <a:off x="496" y="3578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78" name="Rectangle 214"/>
            <p:cNvSpPr>
              <a:spLocks noChangeAspect="1" noChangeArrowheads="1"/>
            </p:cNvSpPr>
            <p:nvPr/>
          </p:nvSpPr>
          <p:spPr bwMode="auto">
            <a:xfrm>
              <a:off x="677" y="3578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79" name="Rectangle 215"/>
            <p:cNvSpPr>
              <a:spLocks noChangeAspect="1" noChangeArrowheads="1"/>
            </p:cNvSpPr>
            <p:nvPr/>
          </p:nvSpPr>
          <p:spPr bwMode="auto">
            <a:xfrm>
              <a:off x="859" y="3578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80" name="Rectangle 216"/>
            <p:cNvSpPr>
              <a:spLocks noChangeAspect="1" noChangeArrowheads="1"/>
            </p:cNvSpPr>
            <p:nvPr/>
          </p:nvSpPr>
          <p:spPr bwMode="auto">
            <a:xfrm>
              <a:off x="1040" y="3578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81" name="Rectangle 217"/>
            <p:cNvSpPr>
              <a:spLocks noChangeAspect="1" noChangeArrowheads="1"/>
            </p:cNvSpPr>
            <p:nvPr/>
          </p:nvSpPr>
          <p:spPr bwMode="auto">
            <a:xfrm>
              <a:off x="1222" y="3578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82" name="Rectangle 218"/>
            <p:cNvSpPr>
              <a:spLocks noChangeAspect="1" noChangeArrowheads="1"/>
            </p:cNvSpPr>
            <p:nvPr/>
          </p:nvSpPr>
          <p:spPr bwMode="auto">
            <a:xfrm>
              <a:off x="1403" y="3578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83" name="Rectangle 219"/>
            <p:cNvSpPr>
              <a:spLocks noChangeAspect="1" noChangeArrowheads="1"/>
            </p:cNvSpPr>
            <p:nvPr/>
          </p:nvSpPr>
          <p:spPr bwMode="auto">
            <a:xfrm>
              <a:off x="1584" y="3578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84" name="Rectangle 220"/>
            <p:cNvSpPr>
              <a:spLocks noChangeAspect="1" noChangeArrowheads="1"/>
            </p:cNvSpPr>
            <p:nvPr/>
          </p:nvSpPr>
          <p:spPr bwMode="auto">
            <a:xfrm>
              <a:off x="1766" y="3578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85" name="Rectangle 221"/>
            <p:cNvSpPr>
              <a:spLocks noChangeAspect="1" noChangeArrowheads="1"/>
            </p:cNvSpPr>
            <p:nvPr/>
          </p:nvSpPr>
          <p:spPr bwMode="auto">
            <a:xfrm>
              <a:off x="496" y="3757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86" name="Rectangle 222"/>
            <p:cNvSpPr>
              <a:spLocks noChangeAspect="1" noChangeArrowheads="1"/>
            </p:cNvSpPr>
            <p:nvPr/>
          </p:nvSpPr>
          <p:spPr bwMode="auto">
            <a:xfrm>
              <a:off x="677" y="3757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87" name="Rectangle 223"/>
            <p:cNvSpPr>
              <a:spLocks noChangeAspect="1" noChangeArrowheads="1"/>
            </p:cNvSpPr>
            <p:nvPr/>
          </p:nvSpPr>
          <p:spPr bwMode="auto">
            <a:xfrm>
              <a:off x="859" y="3757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88" name="Rectangle 224"/>
            <p:cNvSpPr>
              <a:spLocks noChangeAspect="1" noChangeArrowheads="1"/>
            </p:cNvSpPr>
            <p:nvPr/>
          </p:nvSpPr>
          <p:spPr bwMode="auto">
            <a:xfrm>
              <a:off x="1040" y="3757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89" name="Rectangle 225"/>
            <p:cNvSpPr>
              <a:spLocks noChangeAspect="1" noChangeArrowheads="1"/>
            </p:cNvSpPr>
            <p:nvPr/>
          </p:nvSpPr>
          <p:spPr bwMode="auto">
            <a:xfrm>
              <a:off x="1222" y="3757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90" name="Rectangle 226"/>
            <p:cNvSpPr>
              <a:spLocks noChangeAspect="1" noChangeArrowheads="1"/>
            </p:cNvSpPr>
            <p:nvPr/>
          </p:nvSpPr>
          <p:spPr bwMode="auto">
            <a:xfrm>
              <a:off x="1403" y="3757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91" name="Rectangle 227"/>
            <p:cNvSpPr>
              <a:spLocks noChangeAspect="1" noChangeArrowheads="1"/>
            </p:cNvSpPr>
            <p:nvPr/>
          </p:nvSpPr>
          <p:spPr bwMode="auto">
            <a:xfrm>
              <a:off x="1584" y="3757"/>
              <a:ext cx="182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92" name="Rectangle 228"/>
            <p:cNvSpPr>
              <a:spLocks noChangeAspect="1" noChangeArrowheads="1"/>
            </p:cNvSpPr>
            <p:nvPr/>
          </p:nvSpPr>
          <p:spPr bwMode="auto">
            <a:xfrm>
              <a:off x="1766" y="3757"/>
              <a:ext cx="181" cy="179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2317" name="Text Box 230"/>
          <p:cNvSpPr txBox="1">
            <a:spLocks noChangeArrowheads="1"/>
          </p:cNvSpPr>
          <p:nvPr/>
        </p:nvSpPr>
        <p:spPr bwMode="auto">
          <a:xfrm>
            <a:off x="847725" y="2943225"/>
            <a:ext cx="485775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1800"/>
              <a:t>141210 8  6  4  2</a:t>
            </a:r>
          </a:p>
        </p:txBody>
      </p:sp>
      <p:sp>
        <p:nvSpPr>
          <p:cNvPr id="12318" name="Text Box 231"/>
          <p:cNvSpPr txBox="1">
            <a:spLocks noChangeArrowheads="1"/>
          </p:cNvSpPr>
          <p:nvPr/>
        </p:nvSpPr>
        <p:spPr bwMode="auto">
          <a:xfrm>
            <a:off x="1447800" y="5067300"/>
            <a:ext cx="2809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2  4   6  8 10 12 14</a:t>
            </a:r>
          </a:p>
        </p:txBody>
      </p:sp>
      <p:sp>
        <p:nvSpPr>
          <p:cNvPr id="12319" name="Text Box 232"/>
          <p:cNvSpPr txBox="1">
            <a:spLocks noChangeArrowheads="1"/>
          </p:cNvSpPr>
          <p:nvPr/>
        </p:nvSpPr>
        <p:spPr bwMode="auto">
          <a:xfrm rot="-5400000">
            <a:off x="57150" y="3743326"/>
            <a:ext cx="128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Hours</a:t>
            </a:r>
          </a:p>
        </p:txBody>
      </p:sp>
      <p:sp>
        <p:nvSpPr>
          <p:cNvPr id="12320" name="Text Box 233"/>
          <p:cNvSpPr txBox="1">
            <a:spLocks noChangeArrowheads="1"/>
          </p:cNvSpPr>
          <p:nvPr/>
        </p:nvSpPr>
        <p:spPr bwMode="auto">
          <a:xfrm>
            <a:off x="1328738" y="5310188"/>
            <a:ext cx="272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Circuit Board Assemblies</a:t>
            </a:r>
          </a:p>
        </p:txBody>
      </p:sp>
      <p:sp>
        <p:nvSpPr>
          <p:cNvPr id="30954" name="Oval 234"/>
          <p:cNvSpPr>
            <a:spLocks noChangeArrowheads="1"/>
          </p:cNvSpPr>
          <p:nvPr/>
        </p:nvSpPr>
        <p:spPr bwMode="auto">
          <a:xfrm>
            <a:off x="1590675" y="4495800"/>
            <a:ext cx="92075" cy="920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60" name="Oval 240"/>
          <p:cNvSpPr>
            <a:spLocks noChangeArrowheads="1"/>
          </p:cNvSpPr>
          <p:nvPr/>
        </p:nvSpPr>
        <p:spPr bwMode="auto">
          <a:xfrm>
            <a:off x="2419350" y="3924300"/>
            <a:ext cx="92075" cy="920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61" name="Oval 241"/>
          <p:cNvSpPr>
            <a:spLocks noChangeArrowheads="1"/>
          </p:cNvSpPr>
          <p:nvPr/>
        </p:nvSpPr>
        <p:spPr bwMode="auto">
          <a:xfrm>
            <a:off x="2095500" y="4200525"/>
            <a:ext cx="92075" cy="920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62" name="Oval 242"/>
          <p:cNvSpPr>
            <a:spLocks noChangeArrowheads="1"/>
          </p:cNvSpPr>
          <p:nvPr/>
        </p:nvSpPr>
        <p:spPr bwMode="auto">
          <a:xfrm>
            <a:off x="2590800" y="3762375"/>
            <a:ext cx="92075" cy="920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63" name="Oval 243"/>
          <p:cNvSpPr>
            <a:spLocks noChangeArrowheads="1"/>
          </p:cNvSpPr>
          <p:nvPr/>
        </p:nvSpPr>
        <p:spPr bwMode="auto">
          <a:xfrm>
            <a:off x="3257550" y="3486150"/>
            <a:ext cx="92075" cy="920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969" name="Line 249"/>
          <p:cNvSpPr>
            <a:spLocks noChangeShapeType="1"/>
          </p:cNvSpPr>
          <p:nvPr/>
        </p:nvSpPr>
        <p:spPr bwMode="auto">
          <a:xfrm flipV="1">
            <a:off x="2971800" y="3657600"/>
            <a:ext cx="0" cy="142875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70" name="Line 250"/>
          <p:cNvSpPr>
            <a:spLocks noChangeShapeType="1"/>
          </p:cNvSpPr>
          <p:nvPr/>
        </p:nvSpPr>
        <p:spPr bwMode="auto">
          <a:xfrm flipH="1">
            <a:off x="1304925" y="3667125"/>
            <a:ext cx="1666875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73" name="Line 253"/>
          <p:cNvSpPr>
            <a:spLocks noChangeShapeType="1"/>
          </p:cNvSpPr>
          <p:nvPr/>
        </p:nvSpPr>
        <p:spPr bwMode="auto">
          <a:xfrm flipV="1">
            <a:off x="1303338" y="3189288"/>
            <a:ext cx="2328862" cy="18938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4" grpId="0" autoUpdateAnimBg="0"/>
      <p:bldP spid="30954" grpId="0" animBg="1"/>
      <p:bldP spid="30960" grpId="0" animBg="1"/>
      <p:bldP spid="30961" grpId="0" animBg="1"/>
      <p:bldP spid="30962" grpId="0" animBg="1"/>
      <p:bldP spid="3096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46355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>
                <a:solidFill>
                  <a:srgbClr val="3365FF"/>
                </a:solidFill>
                <a:latin typeface="Arial Black" panose="020B0A04020102020204" pitchFamily="34" charset="0"/>
              </a:rPr>
              <a:t>Lesson Quiz: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47688" y="1431925"/>
            <a:ext cx="7924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1.</a:t>
            </a:r>
            <a:r>
              <a:rPr lang="en-US" altLang="en-US"/>
              <a:t> Use the given information to make a scatter plot. 		</a:t>
            </a:r>
            <a:endParaRPr lang="en-US" altLang="en-US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80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altLang="en-US" sz="800">
              <a:latin typeface="Arial" panose="020B0604020202020204" pitchFamily="34" charset="0"/>
            </a:endParaRPr>
          </a:p>
        </p:txBody>
      </p:sp>
      <p:graphicFrame>
        <p:nvGraphicFramePr>
          <p:cNvPr id="17471" name="Group 63"/>
          <p:cNvGraphicFramePr>
            <a:graphicFrameLocks noGrp="1"/>
          </p:cNvGraphicFramePr>
          <p:nvPr/>
        </p:nvGraphicFramePr>
        <p:xfrm>
          <a:off x="87313" y="2719388"/>
          <a:ext cx="5264150" cy="936625"/>
        </p:xfrm>
        <a:graphic>
          <a:graphicData uri="http://schemas.openxmlformats.org/drawingml/2006/table">
            <a:tbl>
              <a:tblPr/>
              <a:tblGrid>
                <a:gridCol w="2995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46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Grading Period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Number of A’s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E1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458" name="Object 50"/>
          <p:cNvGraphicFramePr>
            <a:graphicFrameLocks noChangeAspect="1"/>
          </p:cNvGraphicFramePr>
          <p:nvPr/>
        </p:nvGraphicFramePr>
        <p:xfrm>
          <a:off x="5418138" y="1909763"/>
          <a:ext cx="3471862" cy="450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Chart" r:id="rId4" imgW="2781262" imgH="2924190" progId="Excel.Chart.8">
                  <p:embed/>
                </p:oleObj>
              </mc:Choice>
              <mc:Fallback>
                <p:oleObj name="Chart" r:id="rId4" imgW="2781262" imgH="2924190" progId="Excel.Chart.8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8138" y="1909763"/>
                        <a:ext cx="3471862" cy="450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7" name="Text Box 64"/>
          <p:cNvSpPr txBox="1">
            <a:spLocks noChangeArrowheads="1"/>
          </p:cNvSpPr>
          <p:nvPr/>
        </p:nvSpPr>
        <p:spPr bwMode="auto">
          <a:xfrm>
            <a:off x="431800" y="4295775"/>
            <a:ext cx="40719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Tell how to graph each point.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74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790575" y="539750"/>
            <a:ext cx="7591425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/>
              <a:t>A </a:t>
            </a:r>
            <a:r>
              <a:rPr lang="en-US" altLang="en-US" sz="4400" b="1" u="sng"/>
              <a:t>scatter plot</a:t>
            </a:r>
            <a:r>
              <a:rPr lang="en-US" altLang="en-US" sz="4400"/>
              <a:t> shows relationships between two sets of data.</a:t>
            </a:r>
          </a:p>
        </p:txBody>
      </p:sp>
      <p:pic>
        <p:nvPicPr>
          <p:cNvPr id="3075" name="Picture 20" descr="raking_leaves_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013" y="2651125"/>
            <a:ext cx="3889375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1800225"/>
            <a:ext cx="82375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Use the given data to make a scatter plot of the weight and height of each member of a basketball team.</a:t>
            </a:r>
          </a:p>
        </p:txBody>
      </p:sp>
      <p:sp>
        <p:nvSpPr>
          <p:cNvPr id="4099" name="Text Box 8"/>
          <p:cNvSpPr txBox="1">
            <a:spLocks noChangeArrowheads="1"/>
          </p:cNvSpPr>
          <p:nvPr/>
        </p:nvSpPr>
        <p:spPr bwMode="auto">
          <a:xfrm>
            <a:off x="63500" y="1158875"/>
            <a:ext cx="9080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3365FF"/>
                </a:solidFill>
                <a:latin typeface="Arial Black" panose="020B0A04020102020204" pitchFamily="34" charset="0"/>
              </a:rPr>
              <a:t>Making a Scatter Plot of a Data Set</a:t>
            </a:r>
          </a:p>
        </p:txBody>
      </p:sp>
      <p:pic>
        <p:nvPicPr>
          <p:cNvPr id="4100" name="Picture 17" descr="4_7examp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109913"/>
            <a:ext cx="4318000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2" name="Picture 18" descr="4_7examp1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325" y="3014663"/>
            <a:ext cx="3394075" cy="300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465138" y="5254625"/>
            <a:ext cx="5384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>
                <a:solidFill>
                  <a:srgbClr val="3365FF"/>
                </a:solidFill>
              </a:rPr>
              <a:t>The points on the scatter plot are (71, 170), (68, 160), (70, 175), (73, 180), and (74, 190).</a:t>
            </a:r>
          </a:p>
        </p:txBody>
      </p:sp>
      <p:sp>
        <p:nvSpPr>
          <p:cNvPr id="4103" name="Rectangle 20"/>
          <p:cNvSpPr>
            <a:spLocks noChangeArrowheads="1"/>
          </p:cNvSpPr>
          <p:nvPr/>
        </p:nvSpPr>
        <p:spPr bwMode="auto">
          <a:xfrm>
            <a:off x="3590925" y="338138"/>
            <a:ext cx="21558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sng">
                <a:solidFill>
                  <a:srgbClr val="006699"/>
                </a:solidFill>
                <a:latin typeface="Kristen ITC" panose="03050502040202030202" pitchFamily="66" charset="0"/>
              </a:rPr>
              <a:t>Example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17525" y="1449388"/>
            <a:ext cx="82375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Use the given data to make a scatter plot of the weight and height of each member of a soccer team.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89275" y="274638"/>
            <a:ext cx="33924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u="sng">
                <a:solidFill>
                  <a:srgbClr val="006699"/>
                </a:solidFill>
                <a:latin typeface="Kristen ITC" panose="03050502040202030202" pitchFamily="66" charset="0"/>
              </a:rPr>
              <a:t>Example 2</a:t>
            </a:r>
            <a:endParaRPr lang="en-US" altLang="en-US" sz="3200" b="1">
              <a:solidFill>
                <a:srgbClr val="006699"/>
              </a:solidFill>
              <a:latin typeface="Kristen ITC" panose="03050502040202030202" pitchFamily="66" charset="0"/>
            </a:endParaRP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2168525" y="4506913"/>
            <a:ext cx="16859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800"/>
              <a:t>120</a:t>
            </a:r>
          </a:p>
        </p:txBody>
      </p:sp>
      <p:sp>
        <p:nvSpPr>
          <p:cNvPr id="33817" name="Rectangle 25"/>
          <p:cNvSpPr>
            <a:spLocks noChangeArrowheads="1"/>
          </p:cNvSpPr>
          <p:nvPr/>
        </p:nvSpPr>
        <p:spPr bwMode="auto">
          <a:xfrm>
            <a:off x="669925" y="4506913"/>
            <a:ext cx="149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800"/>
              <a:t>62</a:t>
            </a:r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2168525" y="4141788"/>
            <a:ext cx="16859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800"/>
              <a:t>135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669925" y="4141788"/>
            <a:ext cx="149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800"/>
              <a:t>68</a:t>
            </a:r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2168525" y="3776663"/>
            <a:ext cx="16859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800"/>
              <a:t>175</a:t>
            </a:r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669925" y="3776663"/>
            <a:ext cx="149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800"/>
              <a:t>69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2168525" y="3411538"/>
            <a:ext cx="16859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800"/>
              <a:t>156</a:t>
            </a: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669925" y="3411538"/>
            <a:ext cx="149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800"/>
              <a:t>67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168525" y="3046413"/>
            <a:ext cx="16859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800"/>
              <a:t>125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669925" y="3046413"/>
            <a:ext cx="1498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800"/>
              <a:t>63</a:t>
            </a:r>
          </a:p>
        </p:txBody>
      </p:sp>
      <p:sp>
        <p:nvSpPr>
          <p:cNvPr id="5134" name="Rectangle 16"/>
          <p:cNvSpPr>
            <a:spLocks noChangeArrowheads="1"/>
          </p:cNvSpPr>
          <p:nvPr/>
        </p:nvSpPr>
        <p:spPr bwMode="auto">
          <a:xfrm>
            <a:off x="2168525" y="2681288"/>
            <a:ext cx="1685925" cy="365125"/>
          </a:xfrm>
          <a:prstGeom prst="rect">
            <a:avLst/>
          </a:prstGeom>
          <a:solidFill>
            <a:srgbClr val="B7E1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800"/>
              <a:t>Weight (lbs)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669925" y="2681288"/>
            <a:ext cx="1498600" cy="365125"/>
          </a:xfrm>
          <a:prstGeom prst="rect">
            <a:avLst/>
          </a:prstGeom>
          <a:solidFill>
            <a:srgbClr val="B7E1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800"/>
              <a:t>Height (in)</a:t>
            </a:r>
          </a:p>
        </p:txBody>
      </p:sp>
      <p:sp>
        <p:nvSpPr>
          <p:cNvPr id="5136" name="Line 27"/>
          <p:cNvSpPr>
            <a:spLocks noChangeShapeType="1"/>
          </p:cNvSpPr>
          <p:nvPr/>
        </p:nvSpPr>
        <p:spPr bwMode="auto">
          <a:xfrm>
            <a:off x="669925" y="2681288"/>
            <a:ext cx="3184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Line 28"/>
          <p:cNvSpPr>
            <a:spLocks noChangeShapeType="1"/>
          </p:cNvSpPr>
          <p:nvPr/>
        </p:nvSpPr>
        <p:spPr bwMode="auto">
          <a:xfrm>
            <a:off x="669925" y="3046413"/>
            <a:ext cx="3184525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Line 29"/>
          <p:cNvSpPr>
            <a:spLocks noChangeShapeType="1"/>
          </p:cNvSpPr>
          <p:nvPr/>
        </p:nvSpPr>
        <p:spPr bwMode="auto">
          <a:xfrm>
            <a:off x="669925" y="3411538"/>
            <a:ext cx="3184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30"/>
          <p:cNvSpPr>
            <a:spLocks noChangeShapeType="1"/>
          </p:cNvSpPr>
          <p:nvPr/>
        </p:nvSpPr>
        <p:spPr bwMode="auto">
          <a:xfrm>
            <a:off x="669925" y="3776663"/>
            <a:ext cx="3184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31"/>
          <p:cNvSpPr>
            <a:spLocks noChangeShapeType="1"/>
          </p:cNvSpPr>
          <p:nvPr/>
        </p:nvSpPr>
        <p:spPr bwMode="auto">
          <a:xfrm>
            <a:off x="669925" y="4141788"/>
            <a:ext cx="3184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32"/>
          <p:cNvSpPr>
            <a:spLocks noChangeShapeType="1"/>
          </p:cNvSpPr>
          <p:nvPr/>
        </p:nvSpPr>
        <p:spPr bwMode="auto">
          <a:xfrm>
            <a:off x="669925" y="4506913"/>
            <a:ext cx="3184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33"/>
          <p:cNvSpPr>
            <a:spLocks noChangeShapeType="1"/>
          </p:cNvSpPr>
          <p:nvPr/>
        </p:nvSpPr>
        <p:spPr bwMode="auto">
          <a:xfrm>
            <a:off x="669925" y="4872038"/>
            <a:ext cx="31845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Line 34"/>
          <p:cNvSpPr>
            <a:spLocks noChangeShapeType="1"/>
          </p:cNvSpPr>
          <p:nvPr/>
        </p:nvSpPr>
        <p:spPr bwMode="auto">
          <a:xfrm>
            <a:off x="669925" y="2681288"/>
            <a:ext cx="0" cy="365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Line 35"/>
          <p:cNvSpPr>
            <a:spLocks noChangeShapeType="1"/>
          </p:cNvSpPr>
          <p:nvPr/>
        </p:nvSpPr>
        <p:spPr bwMode="auto">
          <a:xfrm>
            <a:off x="2168525" y="2681288"/>
            <a:ext cx="0" cy="2190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Line 36"/>
          <p:cNvSpPr>
            <a:spLocks noChangeShapeType="1"/>
          </p:cNvSpPr>
          <p:nvPr/>
        </p:nvSpPr>
        <p:spPr bwMode="auto">
          <a:xfrm>
            <a:off x="3854450" y="2681288"/>
            <a:ext cx="0" cy="365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Line 51"/>
          <p:cNvSpPr>
            <a:spLocks noChangeShapeType="1"/>
          </p:cNvSpPr>
          <p:nvPr/>
        </p:nvSpPr>
        <p:spPr bwMode="auto">
          <a:xfrm>
            <a:off x="669925" y="3046413"/>
            <a:ext cx="0" cy="18256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7" name="Line 53"/>
          <p:cNvSpPr>
            <a:spLocks noChangeShapeType="1"/>
          </p:cNvSpPr>
          <p:nvPr/>
        </p:nvSpPr>
        <p:spPr bwMode="auto">
          <a:xfrm>
            <a:off x="3854450" y="3046413"/>
            <a:ext cx="0" cy="18256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48" name="Group 56"/>
          <p:cNvGrpSpPr>
            <a:grpSpLocks noChangeAspect="1"/>
          </p:cNvGrpSpPr>
          <p:nvPr/>
        </p:nvGrpSpPr>
        <p:grpSpPr bwMode="auto">
          <a:xfrm>
            <a:off x="4748213" y="2735263"/>
            <a:ext cx="3467100" cy="3149600"/>
            <a:chOff x="7120" y="10277"/>
            <a:chExt cx="2720" cy="2720"/>
          </a:xfrm>
        </p:grpSpPr>
        <p:sp>
          <p:nvSpPr>
            <p:cNvPr id="5159" name="Rectangle 57"/>
            <p:cNvSpPr>
              <a:spLocks noChangeAspect="1" noChangeArrowheads="1"/>
            </p:cNvSpPr>
            <p:nvPr/>
          </p:nvSpPr>
          <p:spPr bwMode="auto">
            <a:xfrm>
              <a:off x="7120" y="1027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0" name="Rectangle 58"/>
            <p:cNvSpPr>
              <a:spLocks noChangeAspect="1" noChangeArrowheads="1"/>
            </p:cNvSpPr>
            <p:nvPr/>
          </p:nvSpPr>
          <p:spPr bwMode="auto">
            <a:xfrm>
              <a:off x="7392" y="1027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1" name="Rectangle 59"/>
            <p:cNvSpPr>
              <a:spLocks noChangeAspect="1" noChangeArrowheads="1"/>
            </p:cNvSpPr>
            <p:nvPr/>
          </p:nvSpPr>
          <p:spPr bwMode="auto">
            <a:xfrm>
              <a:off x="7664" y="1027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2" name="Rectangle 60"/>
            <p:cNvSpPr>
              <a:spLocks noChangeAspect="1" noChangeArrowheads="1"/>
            </p:cNvSpPr>
            <p:nvPr/>
          </p:nvSpPr>
          <p:spPr bwMode="auto">
            <a:xfrm>
              <a:off x="7936" y="1027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3" name="Rectangle 61"/>
            <p:cNvSpPr>
              <a:spLocks noChangeAspect="1" noChangeArrowheads="1"/>
            </p:cNvSpPr>
            <p:nvPr/>
          </p:nvSpPr>
          <p:spPr bwMode="auto">
            <a:xfrm>
              <a:off x="8208" y="1027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4" name="Rectangle 62"/>
            <p:cNvSpPr>
              <a:spLocks noChangeAspect="1" noChangeArrowheads="1"/>
            </p:cNvSpPr>
            <p:nvPr/>
          </p:nvSpPr>
          <p:spPr bwMode="auto">
            <a:xfrm>
              <a:off x="8480" y="1027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5" name="Rectangle 63"/>
            <p:cNvSpPr>
              <a:spLocks noChangeAspect="1" noChangeArrowheads="1"/>
            </p:cNvSpPr>
            <p:nvPr/>
          </p:nvSpPr>
          <p:spPr bwMode="auto">
            <a:xfrm>
              <a:off x="8752" y="1027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6" name="Rectangle 64"/>
            <p:cNvSpPr>
              <a:spLocks noChangeAspect="1" noChangeArrowheads="1"/>
            </p:cNvSpPr>
            <p:nvPr/>
          </p:nvSpPr>
          <p:spPr bwMode="auto">
            <a:xfrm>
              <a:off x="9024" y="1027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7" name="Rectangle 65"/>
            <p:cNvSpPr>
              <a:spLocks noChangeAspect="1" noChangeArrowheads="1"/>
            </p:cNvSpPr>
            <p:nvPr/>
          </p:nvSpPr>
          <p:spPr bwMode="auto">
            <a:xfrm>
              <a:off x="9296" y="1027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8" name="Rectangle 66"/>
            <p:cNvSpPr>
              <a:spLocks noChangeAspect="1" noChangeArrowheads="1"/>
            </p:cNvSpPr>
            <p:nvPr/>
          </p:nvSpPr>
          <p:spPr bwMode="auto">
            <a:xfrm>
              <a:off x="9568" y="1027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9" name="Rectangle 67"/>
            <p:cNvSpPr>
              <a:spLocks noChangeAspect="1" noChangeArrowheads="1"/>
            </p:cNvSpPr>
            <p:nvPr/>
          </p:nvSpPr>
          <p:spPr bwMode="auto">
            <a:xfrm>
              <a:off x="7120" y="1054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0" name="Rectangle 68"/>
            <p:cNvSpPr>
              <a:spLocks noChangeAspect="1" noChangeArrowheads="1"/>
            </p:cNvSpPr>
            <p:nvPr/>
          </p:nvSpPr>
          <p:spPr bwMode="auto">
            <a:xfrm>
              <a:off x="7392" y="1054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1" name="Rectangle 69"/>
            <p:cNvSpPr>
              <a:spLocks noChangeAspect="1" noChangeArrowheads="1"/>
            </p:cNvSpPr>
            <p:nvPr/>
          </p:nvSpPr>
          <p:spPr bwMode="auto">
            <a:xfrm>
              <a:off x="7664" y="1054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2" name="Rectangle 70"/>
            <p:cNvSpPr>
              <a:spLocks noChangeAspect="1" noChangeArrowheads="1"/>
            </p:cNvSpPr>
            <p:nvPr/>
          </p:nvSpPr>
          <p:spPr bwMode="auto">
            <a:xfrm>
              <a:off x="7936" y="1054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3" name="Rectangle 71"/>
            <p:cNvSpPr>
              <a:spLocks noChangeAspect="1" noChangeArrowheads="1"/>
            </p:cNvSpPr>
            <p:nvPr/>
          </p:nvSpPr>
          <p:spPr bwMode="auto">
            <a:xfrm>
              <a:off x="8208" y="1054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4" name="Rectangle 72"/>
            <p:cNvSpPr>
              <a:spLocks noChangeAspect="1" noChangeArrowheads="1"/>
            </p:cNvSpPr>
            <p:nvPr/>
          </p:nvSpPr>
          <p:spPr bwMode="auto">
            <a:xfrm>
              <a:off x="8480" y="1054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5" name="Rectangle 73"/>
            <p:cNvSpPr>
              <a:spLocks noChangeAspect="1" noChangeArrowheads="1"/>
            </p:cNvSpPr>
            <p:nvPr/>
          </p:nvSpPr>
          <p:spPr bwMode="auto">
            <a:xfrm>
              <a:off x="8752" y="1054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6" name="Rectangle 74"/>
            <p:cNvSpPr>
              <a:spLocks noChangeAspect="1" noChangeArrowheads="1"/>
            </p:cNvSpPr>
            <p:nvPr/>
          </p:nvSpPr>
          <p:spPr bwMode="auto">
            <a:xfrm>
              <a:off x="9024" y="1054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7" name="Rectangle 75"/>
            <p:cNvSpPr>
              <a:spLocks noChangeAspect="1" noChangeArrowheads="1"/>
            </p:cNvSpPr>
            <p:nvPr/>
          </p:nvSpPr>
          <p:spPr bwMode="auto">
            <a:xfrm>
              <a:off x="9296" y="1054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8" name="Rectangle 76"/>
            <p:cNvSpPr>
              <a:spLocks noChangeAspect="1" noChangeArrowheads="1"/>
            </p:cNvSpPr>
            <p:nvPr/>
          </p:nvSpPr>
          <p:spPr bwMode="auto">
            <a:xfrm>
              <a:off x="9568" y="1054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79" name="Rectangle 77"/>
            <p:cNvSpPr>
              <a:spLocks noChangeAspect="1" noChangeArrowheads="1"/>
            </p:cNvSpPr>
            <p:nvPr/>
          </p:nvSpPr>
          <p:spPr bwMode="auto">
            <a:xfrm>
              <a:off x="7120" y="1082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0" name="Rectangle 78"/>
            <p:cNvSpPr>
              <a:spLocks noChangeAspect="1" noChangeArrowheads="1"/>
            </p:cNvSpPr>
            <p:nvPr/>
          </p:nvSpPr>
          <p:spPr bwMode="auto">
            <a:xfrm>
              <a:off x="7392" y="1082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1" name="Rectangle 79"/>
            <p:cNvSpPr>
              <a:spLocks noChangeAspect="1" noChangeArrowheads="1"/>
            </p:cNvSpPr>
            <p:nvPr/>
          </p:nvSpPr>
          <p:spPr bwMode="auto">
            <a:xfrm>
              <a:off x="7664" y="1082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2" name="Rectangle 80"/>
            <p:cNvSpPr>
              <a:spLocks noChangeAspect="1" noChangeArrowheads="1"/>
            </p:cNvSpPr>
            <p:nvPr/>
          </p:nvSpPr>
          <p:spPr bwMode="auto">
            <a:xfrm>
              <a:off x="7936" y="1082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3" name="Rectangle 81"/>
            <p:cNvSpPr>
              <a:spLocks noChangeAspect="1" noChangeArrowheads="1"/>
            </p:cNvSpPr>
            <p:nvPr/>
          </p:nvSpPr>
          <p:spPr bwMode="auto">
            <a:xfrm>
              <a:off x="8208" y="1082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4" name="Rectangle 82"/>
            <p:cNvSpPr>
              <a:spLocks noChangeAspect="1" noChangeArrowheads="1"/>
            </p:cNvSpPr>
            <p:nvPr/>
          </p:nvSpPr>
          <p:spPr bwMode="auto">
            <a:xfrm>
              <a:off x="8480" y="1082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5" name="Rectangle 83"/>
            <p:cNvSpPr>
              <a:spLocks noChangeAspect="1" noChangeArrowheads="1"/>
            </p:cNvSpPr>
            <p:nvPr/>
          </p:nvSpPr>
          <p:spPr bwMode="auto">
            <a:xfrm>
              <a:off x="8752" y="1082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6" name="Rectangle 84"/>
            <p:cNvSpPr>
              <a:spLocks noChangeAspect="1" noChangeArrowheads="1"/>
            </p:cNvSpPr>
            <p:nvPr/>
          </p:nvSpPr>
          <p:spPr bwMode="auto">
            <a:xfrm>
              <a:off x="9024" y="1082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7" name="Rectangle 85"/>
            <p:cNvSpPr>
              <a:spLocks noChangeAspect="1" noChangeArrowheads="1"/>
            </p:cNvSpPr>
            <p:nvPr/>
          </p:nvSpPr>
          <p:spPr bwMode="auto">
            <a:xfrm>
              <a:off x="9296" y="1082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8" name="Rectangle 86"/>
            <p:cNvSpPr>
              <a:spLocks noChangeAspect="1" noChangeArrowheads="1"/>
            </p:cNvSpPr>
            <p:nvPr/>
          </p:nvSpPr>
          <p:spPr bwMode="auto">
            <a:xfrm>
              <a:off x="9568" y="1082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9" name="Rectangle 87"/>
            <p:cNvSpPr>
              <a:spLocks noChangeAspect="1" noChangeArrowheads="1"/>
            </p:cNvSpPr>
            <p:nvPr/>
          </p:nvSpPr>
          <p:spPr bwMode="auto">
            <a:xfrm>
              <a:off x="7120" y="1109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0" name="Rectangle 88"/>
            <p:cNvSpPr>
              <a:spLocks noChangeAspect="1" noChangeArrowheads="1"/>
            </p:cNvSpPr>
            <p:nvPr/>
          </p:nvSpPr>
          <p:spPr bwMode="auto">
            <a:xfrm>
              <a:off x="7392" y="1109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1" name="Rectangle 89"/>
            <p:cNvSpPr>
              <a:spLocks noChangeAspect="1" noChangeArrowheads="1"/>
            </p:cNvSpPr>
            <p:nvPr/>
          </p:nvSpPr>
          <p:spPr bwMode="auto">
            <a:xfrm>
              <a:off x="7664" y="1109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2" name="Rectangle 90"/>
            <p:cNvSpPr>
              <a:spLocks noChangeAspect="1" noChangeArrowheads="1"/>
            </p:cNvSpPr>
            <p:nvPr/>
          </p:nvSpPr>
          <p:spPr bwMode="auto">
            <a:xfrm>
              <a:off x="7936" y="1109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3" name="Rectangle 91"/>
            <p:cNvSpPr>
              <a:spLocks noChangeAspect="1" noChangeArrowheads="1"/>
            </p:cNvSpPr>
            <p:nvPr/>
          </p:nvSpPr>
          <p:spPr bwMode="auto">
            <a:xfrm>
              <a:off x="8208" y="1109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4" name="Rectangle 92"/>
            <p:cNvSpPr>
              <a:spLocks noChangeAspect="1" noChangeArrowheads="1"/>
            </p:cNvSpPr>
            <p:nvPr/>
          </p:nvSpPr>
          <p:spPr bwMode="auto">
            <a:xfrm>
              <a:off x="8480" y="1109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5" name="Rectangle 93"/>
            <p:cNvSpPr>
              <a:spLocks noChangeAspect="1" noChangeArrowheads="1"/>
            </p:cNvSpPr>
            <p:nvPr/>
          </p:nvSpPr>
          <p:spPr bwMode="auto">
            <a:xfrm>
              <a:off x="8752" y="1109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6" name="Rectangle 94"/>
            <p:cNvSpPr>
              <a:spLocks noChangeAspect="1" noChangeArrowheads="1"/>
            </p:cNvSpPr>
            <p:nvPr/>
          </p:nvSpPr>
          <p:spPr bwMode="auto">
            <a:xfrm>
              <a:off x="9024" y="1109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7" name="Rectangle 95"/>
            <p:cNvSpPr>
              <a:spLocks noChangeAspect="1" noChangeArrowheads="1"/>
            </p:cNvSpPr>
            <p:nvPr/>
          </p:nvSpPr>
          <p:spPr bwMode="auto">
            <a:xfrm>
              <a:off x="9296" y="1109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8" name="Rectangle 96"/>
            <p:cNvSpPr>
              <a:spLocks noChangeAspect="1" noChangeArrowheads="1"/>
            </p:cNvSpPr>
            <p:nvPr/>
          </p:nvSpPr>
          <p:spPr bwMode="auto">
            <a:xfrm>
              <a:off x="9568" y="1109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9" name="Rectangle 97"/>
            <p:cNvSpPr>
              <a:spLocks noChangeAspect="1" noChangeArrowheads="1"/>
            </p:cNvSpPr>
            <p:nvPr/>
          </p:nvSpPr>
          <p:spPr bwMode="auto">
            <a:xfrm>
              <a:off x="7120" y="1136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0" name="Rectangle 98"/>
            <p:cNvSpPr>
              <a:spLocks noChangeAspect="1" noChangeArrowheads="1"/>
            </p:cNvSpPr>
            <p:nvPr/>
          </p:nvSpPr>
          <p:spPr bwMode="auto">
            <a:xfrm>
              <a:off x="7392" y="1136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1" name="Rectangle 99"/>
            <p:cNvSpPr>
              <a:spLocks noChangeAspect="1" noChangeArrowheads="1"/>
            </p:cNvSpPr>
            <p:nvPr/>
          </p:nvSpPr>
          <p:spPr bwMode="auto">
            <a:xfrm>
              <a:off x="7664" y="1136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2" name="Rectangle 100"/>
            <p:cNvSpPr>
              <a:spLocks noChangeAspect="1" noChangeArrowheads="1"/>
            </p:cNvSpPr>
            <p:nvPr/>
          </p:nvSpPr>
          <p:spPr bwMode="auto">
            <a:xfrm>
              <a:off x="7936" y="1136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3" name="Rectangle 101"/>
            <p:cNvSpPr>
              <a:spLocks noChangeAspect="1" noChangeArrowheads="1"/>
            </p:cNvSpPr>
            <p:nvPr/>
          </p:nvSpPr>
          <p:spPr bwMode="auto">
            <a:xfrm>
              <a:off x="8208" y="1136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4" name="Rectangle 102"/>
            <p:cNvSpPr>
              <a:spLocks noChangeAspect="1" noChangeArrowheads="1"/>
            </p:cNvSpPr>
            <p:nvPr/>
          </p:nvSpPr>
          <p:spPr bwMode="auto">
            <a:xfrm>
              <a:off x="8480" y="1136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5" name="Rectangle 103"/>
            <p:cNvSpPr>
              <a:spLocks noChangeAspect="1" noChangeArrowheads="1"/>
            </p:cNvSpPr>
            <p:nvPr/>
          </p:nvSpPr>
          <p:spPr bwMode="auto">
            <a:xfrm>
              <a:off x="8752" y="1136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6" name="Rectangle 104"/>
            <p:cNvSpPr>
              <a:spLocks noChangeAspect="1" noChangeArrowheads="1"/>
            </p:cNvSpPr>
            <p:nvPr/>
          </p:nvSpPr>
          <p:spPr bwMode="auto">
            <a:xfrm>
              <a:off x="9024" y="1136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7" name="Rectangle 105"/>
            <p:cNvSpPr>
              <a:spLocks noChangeAspect="1" noChangeArrowheads="1"/>
            </p:cNvSpPr>
            <p:nvPr/>
          </p:nvSpPr>
          <p:spPr bwMode="auto">
            <a:xfrm>
              <a:off x="9296" y="1136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8" name="Rectangle 106"/>
            <p:cNvSpPr>
              <a:spLocks noChangeAspect="1" noChangeArrowheads="1"/>
            </p:cNvSpPr>
            <p:nvPr/>
          </p:nvSpPr>
          <p:spPr bwMode="auto">
            <a:xfrm>
              <a:off x="9568" y="1136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9" name="Rectangle 107"/>
            <p:cNvSpPr>
              <a:spLocks noChangeAspect="1" noChangeArrowheads="1"/>
            </p:cNvSpPr>
            <p:nvPr/>
          </p:nvSpPr>
          <p:spPr bwMode="auto">
            <a:xfrm>
              <a:off x="7120" y="1163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0" name="Rectangle 108"/>
            <p:cNvSpPr>
              <a:spLocks noChangeAspect="1" noChangeArrowheads="1"/>
            </p:cNvSpPr>
            <p:nvPr/>
          </p:nvSpPr>
          <p:spPr bwMode="auto">
            <a:xfrm>
              <a:off x="7392" y="1163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1" name="Rectangle 109"/>
            <p:cNvSpPr>
              <a:spLocks noChangeAspect="1" noChangeArrowheads="1"/>
            </p:cNvSpPr>
            <p:nvPr/>
          </p:nvSpPr>
          <p:spPr bwMode="auto">
            <a:xfrm>
              <a:off x="7664" y="1163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2" name="Rectangle 110"/>
            <p:cNvSpPr>
              <a:spLocks noChangeAspect="1" noChangeArrowheads="1"/>
            </p:cNvSpPr>
            <p:nvPr/>
          </p:nvSpPr>
          <p:spPr bwMode="auto">
            <a:xfrm>
              <a:off x="7936" y="1163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3" name="Rectangle 111"/>
            <p:cNvSpPr>
              <a:spLocks noChangeAspect="1" noChangeArrowheads="1"/>
            </p:cNvSpPr>
            <p:nvPr/>
          </p:nvSpPr>
          <p:spPr bwMode="auto">
            <a:xfrm>
              <a:off x="8208" y="1163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4" name="Rectangle 112"/>
            <p:cNvSpPr>
              <a:spLocks noChangeAspect="1" noChangeArrowheads="1"/>
            </p:cNvSpPr>
            <p:nvPr/>
          </p:nvSpPr>
          <p:spPr bwMode="auto">
            <a:xfrm>
              <a:off x="8480" y="1163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5" name="Rectangle 113"/>
            <p:cNvSpPr>
              <a:spLocks noChangeAspect="1" noChangeArrowheads="1"/>
            </p:cNvSpPr>
            <p:nvPr/>
          </p:nvSpPr>
          <p:spPr bwMode="auto">
            <a:xfrm>
              <a:off x="8752" y="1163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6" name="Rectangle 114"/>
            <p:cNvSpPr>
              <a:spLocks noChangeAspect="1" noChangeArrowheads="1"/>
            </p:cNvSpPr>
            <p:nvPr/>
          </p:nvSpPr>
          <p:spPr bwMode="auto">
            <a:xfrm>
              <a:off x="9024" y="1163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7" name="Rectangle 115"/>
            <p:cNvSpPr>
              <a:spLocks noChangeAspect="1" noChangeArrowheads="1"/>
            </p:cNvSpPr>
            <p:nvPr/>
          </p:nvSpPr>
          <p:spPr bwMode="auto">
            <a:xfrm>
              <a:off x="9296" y="1163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8" name="Rectangle 116"/>
            <p:cNvSpPr>
              <a:spLocks noChangeAspect="1" noChangeArrowheads="1"/>
            </p:cNvSpPr>
            <p:nvPr/>
          </p:nvSpPr>
          <p:spPr bwMode="auto">
            <a:xfrm>
              <a:off x="9568" y="11637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19" name="Rectangle 117"/>
            <p:cNvSpPr>
              <a:spLocks noChangeAspect="1" noChangeArrowheads="1"/>
            </p:cNvSpPr>
            <p:nvPr/>
          </p:nvSpPr>
          <p:spPr bwMode="auto">
            <a:xfrm>
              <a:off x="7120" y="1190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0" name="Rectangle 118"/>
            <p:cNvSpPr>
              <a:spLocks noChangeAspect="1" noChangeArrowheads="1"/>
            </p:cNvSpPr>
            <p:nvPr/>
          </p:nvSpPr>
          <p:spPr bwMode="auto">
            <a:xfrm>
              <a:off x="7392" y="1190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1" name="Rectangle 119"/>
            <p:cNvSpPr>
              <a:spLocks noChangeAspect="1" noChangeArrowheads="1"/>
            </p:cNvSpPr>
            <p:nvPr/>
          </p:nvSpPr>
          <p:spPr bwMode="auto">
            <a:xfrm>
              <a:off x="7664" y="1190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2" name="Rectangle 120"/>
            <p:cNvSpPr>
              <a:spLocks noChangeAspect="1" noChangeArrowheads="1"/>
            </p:cNvSpPr>
            <p:nvPr/>
          </p:nvSpPr>
          <p:spPr bwMode="auto">
            <a:xfrm>
              <a:off x="7936" y="1190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3" name="Rectangle 121"/>
            <p:cNvSpPr>
              <a:spLocks noChangeAspect="1" noChangeArrowheads="1"/>
            </p:cNvSpPr>
            <p:nvPr/>
          </p:nvSpPr>
          <p:spPr bwMode="auto">
            <a:xfrm>
              <a:off x="8208" y="1190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4" name="Rectangle 122"/>
            <p:cNvSpPr>
              <a:spLocks noChangeAspect="1" noChangeArrowheads="1"/>
            </p:cNvSpPr>
            <p:nvPr/>
          </p:nvSpPr>
          <p:spPr bwMode="auto">
            <a:xfrm>
              <a:off x="8480" y="1190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5" name="Rectangle 123"/>
            <p:cNvSpPr>
              <a:spLocks noChangeAspect="1" noChangeArrowheads="1"/>
            </p:cNvSpPr>
            <p:nvPr/>
          </p:nvSpPr>
          <p:spPr bwMode="auto">
            <a:xfrm>
              <a:off x="8752" y="1190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6" name="Rectangle 124"/>
            <p:cNvSpPr>
              <a:spLocks noChangeAspect="1" noChangeArrowheads="1"/>
            </p:cNvSpPr>
            <p:nvPr/>
          </p:nvSpPr>
          <p:spPr bwMode="auto">
            <a:xfrm>
              <a:off x="9024" y="1190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7" name="Rectangle 125"/>
            <p:cNvSpPr>
              <a:spLocks noChangeAspect="1" noChangeArrowheads="1"/>
            </p:cNvSpPr>
            <p:nvPr/>
          </p:nvSpPr>
          <p:spPr bwMode="auto">
            <a:xfrm>
              <a:off x="9296" y="1190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8" name="Rectangle 126"/>
            <p:cNvSpPr>
              <a:spLocks noChangeAspect="1" noChangeArrowheads="1"/>
            </p:cNvSpPr>
            <p:nvPr/>
          </p:nvSpPr>
          <p:spPr bwMode="auto">
            <a:xfrm>
              <a:off x="9568" y="11909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29" name="Rectangle 127"/>
            <p:cNvSpPr>
              <a:spLocks noChangeAspect="1" noChangeArrowheads="1"/>
            </p:cNvSpPr>
            <p:nvPr/>
          </p:nvSpPr>
          <p:spPr bwMode="auto">
            <a:xfrm>
              <a:off x="7120" y="1218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0" name="Rectangle 128"/>
            <p:cNvSpPr>
              <a:spLocks noChangeAspect="1" noChangeArrowheads="1"/>
            </p:cNvSpPr>
            <p:nvPr/>
          </p:nvSpPr>
          <p:spPr bwMode="auto">
            <a:xfrm>
              <a:off x="7392" y="1218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1" name="Rectangle 129"/>
            <p:cNvSpPr>
              <a:spLocks noChangeAspect="1" noChangeArrowheads="1"/>
            </p:cNvSpPr>
            <p:nvPr/>
          </p:nvSpPr>
          <p:spPr bwMode="auto">
            <a:xfrm>
              <a:off x="7664" y="1218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2" name="Rectangle 130"/>
            <p:cNvSpPr>
              <a:spLocks noChangeAspect="1" noChangeArrowheads="1"/>
            </p:cNvSpPr>
            <p:nvPr/>
          </p:nvSpPr>
          <p:spPr bwMode="auto">
            <a:xfrm>
              <a:off x="7936" y="1218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3" name="Rectangle 131"/>
            <p:cNvSpPr>
              <a:spLocks noChangeAspect="1" noChangeArrowheads="1"/>
            </p:cNvSpPr>
            <p:nvPr/>
          </p:nvSpPr>
          <p:spPr bwMode="auto">
            <a:xfrm>
              <a:off x="8208" y="1218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4" name="Rectangle 132"/>
            <p:cNvSpPr>
              <a:spLocks noChangeAspect="1" noChangeArrowheads="1"/>
            </p:cNvSpPr>
            <p:nvPr/>
          </p:nvSpPr>
          <p:spPr bwMode="auto">
            <a:xfrm>
              <a:off x="8480" y="1218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5" name="Rectangle 133"/>
            <p:cNvSpPr>
              <a:spLocks noChangeAspect="1" noChangeArrowheads="1"/>
            </p:cNvSpPr>
            <p:nvPr/>
          </p:nvSpPr>
          <p:spPr bwMode="auto">
            <a:xfrm>
              <a:off x="8752" y="1218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6" name="Rectangle 134"/>
            <p:cNvSpPr>
              <a:spLocks noChangeAspect="1" noChangeArrowheads="1"/>
            </p:cNvSpPr>
            <p:nvPr/>
          </p:nvSpPr>
          <p:spPr bwMode="auto">
            <a:xfrm>
              <a:off x="9024" y="1218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7" name="Rectangle 135"/>
            <p:cNvSpPr>
              <a:spLocks noChangeAspect="1" noChangeArrowheads="1"/>
            </p:cNvSpPr>
            <p:nvPr/>
          </p:nvSpPr>
          <p:spPr bwMode="auto">
            <a:xfrm>
              <a:off x="9296" y="1218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8" name="Rectangle 136"/>
            <p:cNvSpPr>
              <a:spLocks noChangeAspect="1" noChangeArrowheads="1"/>
            </p:cNvSpPr>
            <p:nvPr/>
          </p:nvSpPr>
          <p:spPr bwMode="auto">
            <a:xfrm>
              <a:off x="9568" y="12181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9" name="Rectangle 137"/>
            <p:cNvSpPr>
              <a:spLocks noChangeAspect="1" noChangeArrowheads="1"/>
            </p:cNvSpPr>
            <p:nvPr/>
          </p:nvSpPr>
          <p:spPr bwMode="auto">
            <a:xfrm>
              <a:off x="7120" y="1245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0" name="Rectangle 138"/>
            <p:cNvSpPr>
              <a:spLocks noChangeAspect="1" noChangeArrowheads="1"/>
            </p:cNvSpPr>
            <p:nvPr/>
          </p:nvSpPr>
          <p:spPr bwMode="auto">
            <a:xfrm>
              <a:off x="7392" y="1245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1" name="Rectangle 139"/>
            <p:cNvSpPr>
              <a:spLocks noChangeAspect="1" noChangeArrowheads="1"/>
            </p:cNvSpPr>
            <p:nvPr/>
          </p:nvSpPr>
          <p:spPr bwMode="auto">
            <a:xfrm>
              <a:off x="7664" y="1245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2" name="Rectangle 140"/>
            <p:cNvSpPr>
              <a:spLocks noChangeAspect="1" noChangeArrowheads="1"/>
            </p:cNvSpPr>
            <p:nvPr/>
          </p:nvSpPr>
          <p:spPr bwMode="auto">
            <a:xfrm>
              <a:off x="7936" y="1245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3" name="Rectangle 141"/>
            <p:cNvSpPr>
              <a:spLocks noChangeAspect="1" noChangeArrowheads="1"/>
            </p:cNvSpPr>
            <p:nvPr/>
          </p:nvSpPr>
          <p:spPr bwMode="auto">
            <a:xfrm>
              <a:off x="8208" y="1245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4" name="Rectangle 142"/>
            <p:cNvSpPr>
              <a:spLocks noChangeAspect="1" noChangeArrowheads="1"/>
            </p:cNvSpPr>
            <p:nvPr/>
          </p:nvSpPr>
          <p:spPr bwMode="auto">
            <a:xfrm>
              <a:off x="8480" y="1245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5" name="Rectangle 143"/>
            <p:cNvSpPr>
              <a:spLocks noChangeAspect="1" noChangeArrowheads="1"/>
            </p:cNvSpPr>
            <p:nvPr/>
          </p:nvSpPr>
          <p:spPr bwMode="auto">
            <a:xfrm>
              <a:off x="8752" y="1245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6" name="Rectangle 144"/>
            <p:cNvSpPr>
              <a:spLocks noChangeAspect="1" noChangeArrowheads="1"/>
            </p:cNvSpPr>
            <p:nvPr/>
          </p:nvSpPr>
          <p:spPr bwMode="auto">
            <a:xfrm>
              <a:off x="9024" y="1245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7" name="Rectangle 145"/>
            <p:cNvSpPr>
              <a:spLocks noChangeAspect="1" noChangeArrowheads="1"/>
            </p:cNvSpPr>
            <p:nvPr/>
          </p:nvSpPr>
          <p:spPr bwMode="auto">
            <a:xfrm>
              <a:off x="9296" y="1245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8" name="Rectangle 146"/>
            <p:cNvSpPr>
              <a:spLocks noChangeAspect="1" noChangeArrowheads="1"/>
            </p:cNvSpPr>
            <p:nvPr/>
          </p:nvSpPr>
          <p:spPr bwMode="auto">
            <a:xfrm>
              <a:off x="9568" y="12453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9" name="Rectangle 147"/>
            <p:cNvSpPr>
              <a:spLocks noChangeAspect="1" noChangeArrowheads="1"/>
            </p:cNvSpPr>
            <p:nvPr/>
          </p:nvSpPr>
          <p:spPr bwMode="auto">
            <a:xfrm>
              <a:off x="7120" y="1272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50" name="Rectangle 148"/>
            <p:cNvSpPr>
              <a:spLocks noChangeAspect="1" noChangeArrowheads="1"/>
            </p:cNvSpPr>
            <p:nvPr/>
          </p:nvSpPr>
          <p:spPr bwMode="auto">
            <a:xfrm>
              <a:off x="7392" y="1272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51" name="Rectangle 149"/>
            <p:cNvSpPr>
              <a:spLocks noChangeAspect="1" noChangeArrowheads="1"/>
            </p:cNvSpPr>
            <p:nvPr/>
          </p:nvSpPr>
          <p:spPr bwMode="auto">
            <a:xfrm>
              <a:off x="7664" y="1272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52" name="Rectangle 150"/>
            <p:cNvSpPr>
              <a:spLocks noChangeAspect="1" noChangeArrowheads="1"/>
            </p:cNvSpPr>
            <p:nvPr/>
          </p:nvSpPr>
          <p:spPr bwMode="auto">
            <a:xfrm>
              <a:off x="7936" y="1272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53" name="Rectangle 151"/>
            <p:cNvSpPr>
              <a:spLocks noChangeAspect="1" noChangeArrowheads="1"/>
            </p:cNvSpPr>
            <p:nvPr/>
          </p:nvSpPr>
          <p:spPr bwMode="auto">
            <a:xfrm>
              <a:off x="8208" y="1272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54" name="Rectangle 152"/>
            <p:cNvSpPr>
              <a:spLocks noChangeAspect="1" noChangeArrowheads="1"/>
            </p:cNvSpPr>
            <p:nvPr/>
          </p:nvSpPr>
          <p:spPr bwMode="auto">
            <a:xfrm>
              <a:off x="8480" y="1272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55" name="Rectangle 153"/>
            <p:cNvSpPr>
              <a:spLocks noChangeAspect="1" noChangeArrowheads="1"/>
            </p:cNvSpPr>
            <p:nvPr/>
          </p:nvSpPr>
          <p:spPr bwMode="auto">
            <a:xfrm>
              <a:off x="8752" y="1272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56" name="Rectangle 154"/>
            <p:cNvSpPr>
              <a:spLocks noChangeAspect="1" noChangeArrowheads="1"/>
            </p:cNvSpPr>
            <p:nvPr/>
          </p:nvSpPr>
          <p:spPr bwMode="auto">
            <a:xfrm>
              <a:off x="9024" y="1272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57" name="Rectangle 155"/>
            <p:cNvSpPr>
              <a:spLocks noChangeAspect="1" noChangeArrowheads="1"/>
            </p:cNvSpPr>
            <p:nvPr/>
          </p:nvSpPr>
          <p:spPr bwMode="auto">
            <a:xfrm>
              <a:off x="9296" y="1272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58" name="Rectangle 156"/>
            <p:cNvSpPr>
              <a:spLocks noChangeAspect="1" noChangeArrowheads="1"/>
            </p:cNvSpPr>
            <p:nvPr/>
          </p:nvSpPr>
          <p:spPr bwMode="auto">
            <a:xfrm>
              <a:off x="9568" y="12725"/>
              <a:ext cx="272" cy="272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149" name="Text Box 159"/>
          <p:cNvSpPr txBox="1">
            <a:spLocks noChangeArrowheads="1"/>
          </p:cNvSpPr>
          <p:nvPr/>
        </p:nvSpPr>
        <p:spPr bwMode="auto">
          <a:xfrm>
            <a:off x="4267200" y="2543175"/>
            <a:ext cx="709613" cy="317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400"/>
          </a:p>
          <a:p>
            <a:pPr eaLnBrk="1" hangingPunct="1">
              <a:spcBef>
                <a:spcPct val="50000"/>
              </a:spcBef>
            </a:pPr>
            <a:r>
              <a:rPr lang="en-US" altLang="en-US" sz="1400"/>
              <a:t>200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/>
              <a:t>190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/>
              <a:t>180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/>
              <a:t>170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/>
              <a:t>160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/>
              <a:t>150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/>
              <a:t>140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/>
              <a:t>130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/>
              <a:t>120</a:t>
            </a:r>
          </a:p>
        </p:txBody>
      </p:sp>
      <p:sp>
        <p:nvSpPr>
          <p:cNvPr id="5150" name="Text Box 160"/>
          <p:cNvSpPr txBox="1">
            <a:spLocks noChangeArrowheads="1"/>
          </p:cNvSpPr>
          <p:nvPr/>
        </p:nvSpPr>
        <p:spPr bwMode="auto">
          <a:xfrm>
            <a:off x="4881563" y="5907088"/>
            <a:ext cx="3767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60 61 62 63  64 65  66 67 68 69</a:t>
            </a:r>
          </a:p>
        </p:txBody>
      </p:sp>
      <p:sp>
        <p:nvSpPr>
          <p:cNvPr id="33953" name="Oval 161"/>
          <p:cNvSpPr>
            <a:spLocks noChangeArrowheads="1"/>
          </p:cNvSpPr>
          <p:nvPr/>
        </p:nvSpPr>
        <p:spPr bwMode="auto">
          <a:xfrm>
            <a:off x="6049963" y="5337175"/>
            <a:ext cx="136525" cy="136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954" name="Oval 162"/>
          <p:cNvSpPr>
            <a:spLocks noChangeArrowheads="1"/>
          </p:cNvSpPr>
          <p:nvPr/>
        </p:nvSpPr>
        <p:spPr bwMode="auto">
          <a:xfrm>
            <a:off x="7448550" y="4400550"/>
            <a:ext cx="136525" cy="136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33955" name="Oval 163"/>
          <p:cNvSpPr>
            <a:spLocks noChangeArrowheads="1"/>
          </p:cNvSpPr>
          <p:nvPr/>
        </p:nvSpPr>
        <p:spPr bwMode="auto">
          <a:xfrm>
            <a:off x="8143875" y="3757613"/>
            <a:ext cx="136525" cy="136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956" name="Oval 164"/>
          <p:cNvSpPr>
            <a:spLocks noChangeArrowheads="1"/>
          </p:cNvSpPr>
          <p:nvPr/>
        </p:nvSpPr>
        <p:spPr bwMode="auto">
          <a:xfrm>
            <a:off x="7789863" y="5022850"/>
            <a:ext cx="136525" cy="136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957" name="Oval 165"/>
          <p:cNvSpPr>
            <a:spLocks noChangeArrowheads="1"/>
          </p:cNvSpPr>
          <p:nvPr/>
        </p:nvSpPr>
        <p:spPr bwMode="auto">
          <a:xfrm>
            <a:off x="5713413" y="5514975"/>
            <a:ext cx="136525" cy="1365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958" name="Text Box 166"/>
          <p:cNvSpPr txBox="1">
            <a:spLocks noChangeArrowheads="1"/>
          </p:cNvSpPr>
          <p:nvPr/>
        </p:nvSpPr>
        <p:spPr bwMode="auto">
          <a:xfrm>
            <a:off x="0" y="4949825"/>
            <a:ext cx="44386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i="1">
                <a:solidFill>
                  <a:srgbClr val="3365FF"/>
                </a:solidFill>
              </a:rPr>
              <a:t>The points on the scatter plot are (63, 125), (67, 156), (69, 175), (68, 135), and (62, 120).</a:t>
            </a:r>
          </a:p>
        </p:txBody>
      </p:sp>
      <p:sp>
        <p:nvSpPr>
          <p:cNvPr id="5157" name="Text Box 167"/>
          <p:cNvSpPr txBox="1">
            <a:spLocks noChangeArrowheads="1"/>
          </p:cNvSpPr>
          <p:nvPr/>
        </p:nvSpPr>
        <p:spPr bwMode="auto">
          <a:xfrm>
            <a:off x="5980113" y="6097588"/>
            <a:ext cx="1712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Height</a:t>
            </a:r>
          </a:p>
        </p:txBody>
      </p:sp>
      <p:sp>
        <p:nvSpPr>
          <p:cNvPr id="5158" name="Text Box 168"/>
          <p:cNvSpPr txBox="1">
            <a:spLocks noChangeArrowheads="1"/>
          </p:cNvSpPr>
          <p:nvPr/>
        </p:nvSpPr>
        <p:spPr bwMode="auto">
          <a:xfrm rot="-5400000">
            <a:off x="3361531" y="3825082"/>
            <a:ext cx="1712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Weight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8" grpId="0"/>
      <p:bldP spid="33817" grpId="0"/>
      <p:bldP spid="33816" grpId="0"/>
      <p:bldP spid="33815" grpId="0"/>
      <p:bldP spid="33814" grpId="0"/>
      <p:bldP spid="33813" grpId="0"/>
      <p:bldP spid="33812" grpId="0"/>
      <p:bldP spid="33811" grpId="0"/>
      <p:bldP spid="33810" grpId="0"/>
      <p:bldP spid="33809" grpId="0"/>
      <p:bldP spid="33953" grpId="0" animBg="1"/>
      <p:bldP spid="33955" grpId="0" animBg="1"/>
      <p:bldP spid="33956" grpId="0" animBg="1"/>
      <p:bldP spid="33957" grpId="0" animBg="1"/>
      <p:bldP spid="3395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2" name="Picture 8" descr="scatterplot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1311275"/>
            <a:ext cx="3103562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3" name="Picture 9" descr="scatterplo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63" y="1327150"/>
            <a:ext cx="149225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4" name="Picture 10" descr="scatterplo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1308100"/>
            <a:ext cx="3157538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620713" y="3416300"/>
            <a:ext cx="801052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/>
              <a:t>Correlation</a:t>
            </a:r>
            <a:r>
              <a:rPr lang="en-US" altLang="en-US"/>
              <a:t> describes the type of relationship between two data sets.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The </a:t>
            </a:r>
            <a:r>
              <a:rPr lang="en-US" altLang="en-US" b="1" u="sng"/>
              <a:t>line of best fit</a:t>
            </a:r>
            <a:r>
              <a:rPr lang="en-US" altLang="en-US" i="1"/>
              <a:t> </a:t>
            </a:r>
            <a:r>
              <a:rPr lang="en-US" altLang="en-US" u="sng"/>
              <a:t>is the line that comes closest to all the points on a scatter plot</a:t>
            </a:r>
            <a:r>
              <a:rPr lang="en-US" altLang="en-US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One way to estimate the line of best fit is to lay a ruler’s edge over the graph and adjust it until it looks closest to all the points.</a:t>
            </a:r>
            <a:endParaRPr lang="en-US" altLang="en-US" i="1"/>
          </a:p>
        </p:txBody>
      </p:sp>
      <p:pic>
        <p:nvPicPr>
          <p:cNvPr id="6150" name="Picture 14" descr="fall_leav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" y="0"/>
            <a:ext cx="10572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fall_leav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875" y="0"/>
            <a:ext cx="10572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6" descr="fall_leaves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0"/>
            <a:ext cx="10572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7" descr="fall_leav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613" y="0"/>
            <a:ext cx="10572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8" descr="fall_leav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0"/>
            <a:ext cx="10572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9" descr="fall_leav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0"/>
            <a:ext cx="10572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1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1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2" descr="scatterplot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1311275"/>
            <a:ext cx="3103562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13" descr="scatterplo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63" y="1327150"/>
            <a:ext cx="149225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14" descr="scatterplo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1308100"/>
            <a:ext cx="3157538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334963" y="3511550"/>
            <a:ext cx="26543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FF0000"/>
                </a:solidFill>
              </a:rPr>
              <a:t>Positive correlation</a:t>
            </a:r>
            <a:r>
              <a:rPr lang="en-US" altLang="en-US"/>
              <a:t>; both data sets increase together.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6038850" y="3416300"/>
            <a:ext cx="29019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FF0000"/>
                </a:solidFill>
              </a:rPr>
              <a:t>Negative correlation</a:t>
            </a:r>
            <a:r>
              <a:rPr lang="en-US" altLang="en-US"/>
              <a:t>; </a:t>
            </a:r>
            <a:br>
              <a:rPr lang="en-US" altLang="en-US"/>
            </a:br>
            <a:r>
              <a:rPr lang="en-US" altLang="en-US"/>
              <a:t>as one data set increases, the other decreases.</a:t>
            </a: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3403600" y="3403600"/>
            <a:ext cx="26685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FF0000"/>
                </a:solidFill>
              </a:rPr>
              <a:t>No correlation</a:t>
            </a:r>
            <a:r>
              <a:rPr lang="en-US" altLang="en-US"/>
              <a:t> </a:t>
            </a:r>
            <a:br>
              <a:rPr lang="en-US" altLang="en-US"/>
            </a:br>
            <a:endParaRPr lang="en-US" altLang="en-US"/>
          </a:p>
        </p:txBody>
      </p:sp>
      <p:pic>
        <p:nvPicPr>
          <p:cNvPr id="7176" name="Picture 18" descr="fall_leav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" y="0"/>
            <a:ext cx="10572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9" descr="fall_leav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875" y="0"/>
            <a:ext cx="10572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20" descr="fall_leaves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0"/>
            <a:ext cx="10572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21" descr="fall_leav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613" y="0"/>
            <a:ext cx="10572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22" descr="fall_leav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0"/>
            <a:ext cx="10572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23" descr="fall_leav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0"/>
            <a:ext cx="10572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3" grpId="0"/>
      <p:bldP spid="43024" grpId="0"/>
      <p:bldP spid="430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46075" y="331788"/>
            <a:ext cx="29749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u="sng">
                <a:solidFill>
                  <a:srgbClr val="3365FF"/>
                </a:solidFill>
                <a:latin typeface="Kristen ITC" panose="03050502040202030202" pitchFamily="66" charset="0"/>
              </a:rPr>
              <a:t>Try This</a:t>
            </a:r>
            <a:r>
              <a:rPr lang="en-US" altLang="en-US" sz="3200" b="1">
                <a:solidFill>
                  <a:srgbClr val="3365FF"/>
                </a:solidFill>
                <a:latin typeface="Kristen ITC" panose="03050502040202030202" pitchFamily="66" charset="0"/>
              </a:rPr>
              <a:t>:</a:t>
            </a:r>
          </a:p>
        </p:txBody>
      </p:sp>
      <p:sp>
        <p:nvSpPr>
          <p:cNvPr id="8195" name="Text Box 10"/>
          <p:cNvSpPr txBox="1">
            <a:spLocks noChangeArrowheads="1"/>
          </p:cNvSpPr>
          <p:nvPr/>
        </p:nvSpPr>
        <p:spPr bwMode="auto">
          <a:xfrm>
            <a:off x="293688" y="2173288"/>
            <a:ext cx="80708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5138" indent="-465138" eaLnBrk="0" hangingPunct="0">
              <a:tabLst>
                <a:tab pos="457200" algn="l"/>
                <a:tab pos="5175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tabLst>
                <a:tab pos="457200" algn="l"/>
                <a:tab pos="5175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tabLst>
                <a:tab pos="457200" algn="l"/>
                <a:tab pos="5175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tabLst>
                <a:tab pos="457200" algn="l"/>
                <a:tab pos="5175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tabLst>
                <a:tab pos="457200" algn="l"/>
                <a:tab pos="5175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5175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5175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5175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517525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A. The size of a car or truck and the number of miles per gallon of gasoline it can travel.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96913" y="3597275"/>
            <a:ext cx="77946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/>
              <a:t>Negative correlation:</a:t>
            </a:r>
            <a:r>
              <a:rPr lang="en-US" altLang="en-US"/>
              <a:t> The larger the car or truck, the fewer miles per gallon of gasoline it can travel.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388938" y="1143000"/>
            <a:ext cx="82375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Do the data sets have a positive, a negative, or no correlation?.</a:t>
            </a:r>
          </a:p>
        </p:txBody>
      </p:sp>
      <p:pic>
        <p:nvPicPr>
          <p:cNvPr id="8198" name="Picture 15" descr="truck_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88" y="4837113"/>
            <a:ext cx="318135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7" descr="cartoon_0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75" y="5251450"/>
            <a:ext cx="3254375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15925" y="1182688"/>
            <a:ext cx="55895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Do the data sets have a positive, a negative, or no correlation?</a:t>
            </a:r>
          </a:p>
        </p:txBody>
      </p:sp>
      <p:sp>
        <p:nvSpPr>
          <p:cNvPr id="9219" name="Text Box 10"/>
          <p:cNvSpPr txBox="1">
            <a:spLocks noChangeArrowheads="1"/>
          </p:cNvSpPr>
          <p:nvPr/>
        </p:nvSpPr>
        <p:spPr bwMode="auto">
          <a:xfrm>
            <a:off x="427038" y="2578100"/>
            <a:ext cx="4494212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B. Your grade point average and the number of A’s you receive.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39725" y="4483100"/>
            <a:ext cx="57515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/>
              <a:t>Positive correlation:</a:t>
            </a:r>
            <a:r>
              <a:rPr lang="en-US" altLang="en-US"/>
              <a:t> The more A’s you receive, the higher your grade point average.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439738"/>
            <a:ext cx="25860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u="sng">
                <a:solidFill>
                  <a:srgbClr val="3365FF"/>
                </a:solidFill>
                <a:latin typeface="Kristen ITC" panose="03050502040202030202" pitchFamily="66" charset="0"/>
              </a:rPr>
              <a:t>Try This</a:t>
            </a:r>
            <a:r>
              <a:rPr lang="en-US" altLang="en-US" sz="3200" b="1">
                <a:solidFill>
                  <a:srgbClr val="3365FF"/>
                </a:solidFill>
                <a:latin typeface="Kristen ITC" panose="03050502040202030202" pitchFamily="66" charset="0"/>
              </a:rPr>
              <a:t>:</a:t>
            </a:r>
          </a:p>
        </p:txBody>
      </p:sp>
      <p:pic>
        <p:nvPicPr>
          <p:cNvPr id="9222" name="Picture 15" descr="receiving_good_grad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1393825"/>
            <a:ext cx="3533775" cy="465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2263" y="1130300"/>
            <a:ext cx="82375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Do the data sets have a positive, a negative, or no correlation?.</a:t>
            </a:r>
          </a:p>
        </p:txBody>
      </p:sp>
      <p:sp>
        <p:nvSpPr>
          <p:cNvPr id="10243" name="Text Box 10"/>
          <p:cNvSpPr txBox="1">
            <a:spLocks noChangeArrowheads="1"/>
          </p:cNvSpPr>
          <p:nvPr/>
        </p:nvSpPr>
        <p:spPr bwMode="auto">
          <a:xfrm>
            <a:off x="427038" y="2362200"/>
            <a:ext cx="80708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96875" indent="-396875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C. The number of telephones using the same phone number and the number of calls you receive.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609600" y="3784600"/>
            <a:ext cx="54419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/>
              <a:t>No correlation:</a:t>
            </a:r>
            <a:r>
              <a:rPr lang="en-US" altLang="en-US"/>
              <a:t> No matter how many telephones you have using the same telephone number, the number of telephone calls received will be the same.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346075" y="225425"/>
            <a:ext cx="22621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u="sng">
                <a:solidFill>
                  <a:srgbClr val="3365FF"/>
                </a:solidFill>
                <a:latin typeface="Kristen ITC" panose="03050502040202030202" pitchFamily="66" charset="0"/>
              </a:rPr>
              <a:t>Try This</a:t>
            </a:r>
            <a:r>
              <a:rPr lang="en-US" altLang="en-US" sz="3200" b="1">
                <a:solidFill>
                  <a:srgbClr val="3365FF"/>
                </a:solidFill>
                <a:latin typeface="Kristen ITC" panose="03050502040202030202" pitchFamily="66" charset="0"/>
              </a:rPr>
              <a:t>:</a:t>
            </a:r>
          </a:p>
        </p:txBody>
      </p:sp>
      <p:pic>
        <p:nvPicPr>
          <p:cNvPr id="10246" name="Picture 15" descr="telephone_1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050" y="3986213"/>
            <a:ext cx="2947988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9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576</Words>
  <Application>Microsoft Office PowerPoint</Application>
  <PresentationFormat>On-screen Show (4:3)</PresentationFormat>
  <Paragraphs>90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Verdana</vt:lpstr>
      <vt:lpstr>Arial</vt:lpstr>
      <vt:lpstr>Kristen ITC</vt:lpstr>
      <vt:lpstr>Arial Black</vt:lpstr>
      <vt:lpstr>Default Design</vt:lpstr>
      <vt:lpstr>Microsoft Office Excel 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Holt, Rinehart and Winston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HRW</dc:creator>
  <cp:lastModifiedBy>Tina Martin</cp:lastModifiedBy>
  <cp:revision>49</cp:revision>
  <dcterms:created xsi:type="dcterms:W3CDTF">2002-10-14T18:20:28Z</dcterms:created>
  <dcterms:modified xsi:type="dcterms:W3CDTF">2019-09-03T00:46:35Z</dcterms:modified>
</cp:coreProperties>
</file>